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76" r:id="rId4"/>
    <p:sldId id="277" r:id="rId5"/>
    <p:sldId id="278" r:id="rId6"/>
    <p:sldId id="294" r:id="rId7"/>
    <p:sldId id="301" r:id="rId8"/>
    <p:sldId id="281" r:id="rId9"/>
    <p:sldId id="283" r:id="rId10"/>
    <p:sldId id="289" r:id="rId11"/>
    <p:sldId id="291" r:id="rId12"/>
    <p:sldId id="286" r:id="rId13"/>
    <p:sldId id="296" r:id="rId14"/>
    <p:sldId id="285" r:id="rId15"/>
    <p:sldId id="292" r:id="rId16"/>
    <p:sldId id="299" r:id="rId17"/>
    <p:sldId id="300" r:id="rId18"/>
    <p:sldId id="293" r:id="rId19"/>
    <p:sldId id="280" r:id="rId20"/>
    <p:sldId id="273" r:id="rId21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ikatos Biuras" initials="SB" lastIdx="3" clrIdx="0">
    <p:extLst>
      <p:ext uri="{19B8F6BF-5375-455C-9EA6-DF929625EA0E}">
        <p15:presenceInfo xmlns:p15="http://schemas.microsoft.com/office/powerpoint/2012/main" userId="314a4c88c09049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2E34D1"/>
    <a:srgbClr val="8E96CD"/>
    <a:srgbClr val="993366"/>
    <a:srgbClr val="FFFFFF"/>
    <a:srgbClr val="F0A334"/>
    <a:srgbClr val="232461"/>
    <a:srgbClr val="FFF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6" autoAdjust="0"/>
    <p:restoredTop sz="94622" autoAdjust="0"/>
  </p:normalViewPr>
  <p:slideViewPr>
    <p:cSldViewPr snapToGrid="0" snapToObjects="1">
      <p:cViewPr varScale="1">
        <p:scale>
          <a:sx n="93" d="100"/>
          <a:sy n="93" d="100"/>
        </p:scale>
        <p:origin x="84" y="6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43256336451224E-2"/>
          <c:y val="0.30348693842330304"/>
          <c:w val="0.94447231173857316"/>
          <c:h val="0.53664286937776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 2023/2024 m.m.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 2023/2024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Lapas1!$C$2:$C$3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Nepasitikrinusių sveikatą vaikų dalis 2024/2025 m.m.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Lapas1!$D$2:$D$3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3-4D00-9F15-1016BC496D7E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Pasitikrinusių sveikatą vaikų dalis 2024/2025m.m. 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3505487248967958E-17"/>
                  <c:y val="-5.130583448333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C9-4654-B81E-E920BF2C0E91}"/>
                </c:ext>
              </c:extLst>
            </c:dLbl>
            <c:dLbl>
              <c:idx val="1"/>
              <c:layout>
                <c:manualLayout>
                  <c:x val="-1.1865269953110632E-3"/>
                  <c:y val="-5.6436417931671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C9-4654-B81E-E920BF2C0E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Lapas1!$E$2:$E$3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93-4D00-9F15-1016BC496D7E}"/>
            </c:ext>
          </c:extLst>
        </c:ser>
        <c:ser>
          <c:idx val="4"/>
          <c:order val="4"/>
          <c:tx>
            <c:strRef>
              <c:f>Lapas1!$F$1</c:f>
              <c:strCache>
                <c:ptCount val="1"/>
                <c:pt idx="0">
                  <c:v>Nepasitikrinusių sveikatą vaikų dalis 2025/2026 m.m.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23832394373167E-2"/>
                  <c:y val="-3.8479375862503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A7-43C5-8980-B9E90B60E3D2}"/>
                </c:ext>
              </c:extLst>
            </c:dLbl>
            <c:dLbl>
              <c:idx val="1"/>
              <c:layout>
                <c:manualLayout>
                  <c:x val="8.3056889671767452E-3"/>
                  <c:y val="-6.4132293104172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A7-43C5-8980-B9E90B60E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Lapas1!$F$2:$F$3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A7-43C5-8980-B9E90B60E3D2}"/>
            </c:ext>
          </c:extLst>
        </c:ser>
        <c:ser>
          <c:idx val="5"/>
          <c:order val="5"/>
          <c:tx>
            <c:strRef>
              <c:f>Lapas1!$G$1</c:f>
              <c:strCache>
                <c:ptCount val="1"/>
                <c:pt idx="0">
                  <c:v>Pasitikrinusių sveikatą vaikų dalis 2025/2026 m.m.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0678742957798784E-2"/>
                  <c:y val="-4.10446675866705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806846484988518E-2"/>
                      <c:h val="0.101111074303775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6A7-43C5-8980-B9E90B60E3D2}"/>
                </c:ext>
              </c:extLst>
            </c:dLbl>
            <c:dLbl>
              <c:idx val="1"/>
              <c:layout>
                <c:manualLayout>
                  <c:x val="1.1865269953109761E-2"/>
                  <c:y val="-4.10446675866705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4296238606652E-2"/>
                      <c:h val="9.3915330021750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6A7-43C5-8980-B9E90B60E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Lapas1!$G$2:$G$3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A7-43C5-8980-B9E90B60E3D2}"/>
            </c:ext>
          </c:extLst>
        </c:ser>
        <c:ser>
          <c:idx val="6"/>
          <c:order val="6"/>
          <c:tx>
            <c:strRef>
              <c:f>Lapas1!$H$1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60000"/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6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lumMod val="60000"/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60000"/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Lapas1!$H$2:$H$3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967D-4C00-9186-5FEA6BE9D6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3857408"/>
        <c:axId val="174612864"/>
        <c:axId val="0"/>
      </c:bar3DChart>
      <c:catAx>
        <c:axId val="17385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612864"/>
        <c:crosses val="autoZero"/>
        <c:auto val="1"/>
        <c:lblAlgn val="ctr"/>
        <c:lblOffset val="100"/>
        <c:noMultiLvlLbl val="0"/>
      </c:catAx>
      <c:valAx>
        <c:axId val="17461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85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315529667052113"/>
          <c:y val="5.9001709655838848E-2"/>
          <c:w val="0.64318152919412308"/>
          <c:h val="0.20613593541443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0">
                  <c:v>Vaikai, kurie priklauso pagrindinei fiizinio ugdymo grupei</c:v>
                </c:pt>
                <c:pt idx="1">
                  <c:v>Pasitikrinę sveikatą vaikai (dantų ir žandikaulių būklės įvertinimas, fizinės būklės įvertinimas)</c:v>
                </c:pt>
                <c:pt idx="2">
                  <c:v>Vaikų, kuriems pritaikytas maitinimas, dalis.</c:v>
                </c:pt>
                <c:pt idx="3">
                  <c:v>Vaikų, kuriems nurodytos specialiosios rekomendacijos, dalis.</c:v>
                </c:pt>
                <c:pt idx="4">
                  <c:v>Vaikai, turintys normalų kūno svorį.</c:v>
                </c:pt>
                <c:pt idx="5">
                  <c:v>Vaikų, galinčių dalyvauti ugdymo veikloje be jokių apribojimų, dalis.</c:v>
                </c:pt>
              </c:strCache>
            </c:strRef>
          </c:cat>
          <c:val>
            <c:numRef>
              <c:f>Lapas1!$B$2:$B$7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2.65</c:v>
                </c:pt>
                <c:pt idx="3">
                  <c:v>5.8</c:v>
                </c:pt>
                <c:pt idx="4">
                  <c:v>60.32</c:v>
                </c:pt>
                <c:pt idx="5">
                  <c:v>94.18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0-44F3-A6DF-E99BB0F221D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0">
                  <c:v>Vaikai, kurie priklauso pagrindinei fiizinio ugdymo grupei</c:v>
                </c:pt>
                <c:pt idx="1">
                  <c:v>Pasitikrinę sveikatą vaikai (dantų ir žandikaulių būklės įvertinimas, fizinės būklės įvertinimas)</c:v>
                </c:pt>
                <c:pt idx="2">
                  <c:v>Vaikų, kuriems pritaikytas maitinimas, dalis.</c:v>
                </c:pt>
                <c:pt idx="3">
                  <c:v>Vaikų, kuriems nurodytos specialiosios rekomendacijos, dalis.</c:v>
                </c:pt>
                <c:pt idx="4">
                  <c:v>Vaikai, turintys normalų kūno svorį.</c:v>
                </c:pt>
                <c:pt idx="5">
                  <c:v>Vaikų, galinčių dalyvauti ugdymo veikloje be jokių apribojimų, dalis.</c:v>
                </c:pt>
              </c:strCache>
            </c:strRef>
          </c:cat>
          <c:val>
            <c:numRef>
              <c:f>Lapas1!$C$2:$C$7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1.6</c:v>
                </c:pt>
                <c:pt idx="3">
                  <c:v>4.8</c:v>
                </c:pt>
                <c:pt idx="4">
                  <c:v>61</c:v>
                </c:pt>
                <c:pt idx="5">
                  <c:v>94.1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0-44F3-A6DF-E99BB0F221D5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2025/2026 m.m.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0">
                  <c:v>Vaikai, kurie priklauso pagrindinei fiizinio ugdymo grupei</c:v>
                </c:pt>
                <c:pt idx="1">
                  <c:v>Pasitikrinę sveikatą vaikai (dantų ir žandikaulių būklės įvertinimas, fizinės būklės įvertinimas)</c:v>
                </c:pt>
                <c:pt idx="2">
                  <c:v>Vaikų, kuriems pritaikytas maitinimas, dalis.</c:v>
                </c:pt>
                <c:pt idx="3">
                  <c:v>Vaikų, kuriems nurodytos specialiosios rekomendacijos, dalis.</c:v>
                </c:pt>
                <c:pt idx="4">
                  <c:v>Vaikai, turintys normalų kūno svorį.</c:v>
                </c:pt>
                <c:pt idx="5">
                  <c:v>Vaikų, galinčių dalyvauti ugdymo veikloje be jokių apribojimų, dalis.</c:v>
                </c:pt>
              </c:strCache>
            </c:strRef>
          </c:cat>
          <c:val>
            <c:numRef>
              <c:f>Lapas1!$D$2:$D$7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2</c:v>
                </c:pt>
                <c:pt idx="3">
                  <c:v>4.9000000000000004</c:v>
                </c:pt>
                <c:pt idx="4">
                  <c:v>59.6</c:v>
                </c:pt>
                <c:pt idx="5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D0-44F3-A6DF-E99BB0F22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92579071"/>
        <c:axId val="792580511"/>
      </c:barChart>
      <c:catAx>
        <c:axId val="792579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92580511"/>
        <c:crosses val="autoZero"/>
        <c:auto val="1"/>
        <c:lblAlgn val="ctr"/>
        <c:lblOffset val="100"/>
        <c:noMultiLvlLbl val="0"/>
      </c:catAx>
      <c:valAx>
        <c:axId val="792580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9257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 i="0" baseline="0">
          <a:solidFill>
            <a:schemeClr val="tx1"/>
          </a:solidFill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5.1283762305274726E-2"/>
                  <c:y val="8.3738698415915037E-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B06643A-D2AC-4B24-B833-2D9163FF090B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3,0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7125430867056"/>
                      <c:h val="0.133166409143900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5D46756-36F1-42E7-9AB7-A069A61BFA58}" type="CATEGORYNAME">
                      <a:rPr lang="en-US" dirty="0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60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0211F8F-4C6D-4C74-BB95-8FF3346E9575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1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6313185635513286"/>
                  <c:y val="9.05019805872885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0AAB00E-7C9A-49A5-9687-B539AA7CDBCD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30,7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60</c:v>
                </c:pt>
                <c:pt idx="3">
                  <c:v>1</c:v>
                </c:pt>
                <c:pt idx="4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rgbClr val="8E96CD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2025/2026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1-449E-A5C3-307955441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rgbClr val="2E34D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82.89</c:v>
                </c:pt>
                <c:pt idx="1">
                  <c:v>5.88</c:v>
                </c:pt>
                <c:pt idx="2">
                  <c:v>5.35</c:v>
                </c:pt>
                <c:pt idx="3">
                  <c:v>2.14</c:v>
                </c:pt>
                <c:pt idx="4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2025/2026 m.m.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90.1</c:v>
                </c:pt>
                <c:pt idx="1">
                  <c:v>4.46</c:v>
                </c:pt>
                <c:pt idx="2">
                  <c:v>2.48</c:v>
                </c:pt>
                <c:pt idx="3">
                  <c:v>1.97</c:v>
                </c:pt>
                <c:pt idx="4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C-430C-968E-F8D8FE2841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22055040"/>
        <c:axId val="222069120"/>
      </c:barChart>
      <c:catAx>
        <c:axId val="2220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69120"/>
        <c:crosses val="autoZero"/>
        <c:auto val="1"/>
        <c:lblAlgn val="ctr"/>
        <c:lblOffset val="100"/>
        <c:noMultiLvlLbl val="0"/>
      </c:catAx>
      <c:valAx>
        <c:axId val="22206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5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58453966961676"/>
          <c:y val="0.92231066211568746"/>
          <c:w val="0.4313749848872897"/>
          <c:h val="7.7689337884312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Indekso pasiskirstymas pagal klases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180481936644711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44492039173288"/>
          <c:y val="0.19918751747799651"/>
          <c:w val="0.53283222807689701"/>
          <c:h val="0.4274163236218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0.59</c:v>
                </c:pt>
                <c:pt idx="1">
                  <c:v>2.94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C-4AF4-B618-8ED665CB83D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2025/2026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0.5</c:v>
                </c:pt>
                <c:pt idx="1">
                  <c:v>1.32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5D-4286-9358-C8E4F9A2C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852092975639223"/>
          <c:y val="0.25251520526938553"/>
          <c:w val="0.31147908838696775"/>
          <c:h val="0.159134715134967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74037298654147E-2"/>
          <c:y val="3.3022299648168864E-2"/>
          <c:w val="0.93281698365736287"/>
          <c:h val="0.70799853969628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 2024/2025 m.m.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16,11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9F9-426C-880A-55EAC489C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82.99</c:v>
                </c:pt>
                <c:pt idx="1">
                  <c:v>45</c:v>
                </c:pt>
                <c:pt idx="2">
                  <c:v>74.87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 2024/2025 m.m.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83,22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F9-426C-880A-55EAC489C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80.27</c:v>
                </c:pt>
                <c:pt idx="1">
                  <c:v>70</c:v>
                </c:pt>
                <c:pt idx="2">
                  <c:v>78.069999999999993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Vaikų, neturinčių ėduonies pažeistų, plombuotų ir išrautų dantų, dalis (proc.) 2025/2026 m.m.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99.39</c:v>
                </c:pt>
                <c:pt idx="1">
                  <c:v>100</c:v>
                </c:pt>
                <c:pt idx="2">
                  <c:v>99.51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F1-4AF3-BD90-42E9F229135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Vaikų, neturinčių sąkandžio patologijos, dalis (proc.) 2025/2026 m.m.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Sheet1!$E$3:$E$5</c:f>
              <c:numCache>
                <c:formatCode>General</c:formatCode>
                <c:ptCount val="3"/>
                <c:pt idx="0">
                  <c:v>86.5</c:v>
                </c:pt>
                <c:pt idx="1">
                  <c:v>66.67</c:v>
                </c:pt>
                <c:pt idx="2">
                  <c:v>82.67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F1-4AF3-BD90-42E9F2291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5745792"/>
        <c:axId val="125751680"/>
      </c:barChart>
      <c:catAx>
        <c:axId val="125745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0.61842</cdr:x>
      <cdr:y>0.14655</cdr:y>
    </cdr:from>
    <cdr:to>
      <cdr:x>0.70217</cdr:x>
      <cdr:y>0.30274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4A8EAB-4887-C773-9379-14B9753BD2CB}"/>
            </a:ext>
          </a:extLst>
        </cdr:cNvPr>
        <cdr:cNvSpPr txBox="1"/>
      </cdr:nvSpPr>
      <cdr:spPr>
        <a:xfrm xmlns:a="http://schemas.openxmlformats.org/drawingml/2006/main">
          <a:off x="6751874" y="8579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0.56772</cdr:x>
      <cdr:y>0.03085</cdr:y>
    </cdr:from>
    <cdr:to>
      <cdr:x>0.78582</cdr:x>
      <cdr:y>0.12012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926D8C0-E23B-FD1E-063E-534CDE8CB454}"/>
            </a:ext>
          </a:extLst>
        </cdr:cNvPr>
        <cdr:cNvSpPr txBox="1"/>
      </cdr:nvSpPr>
      <cdr:spPr>
        <a:xfrm xmlns:a="http://schemas.openxmlformats.org/drawingml/2006/main">
          <a:off x="6282943" y="184188"/>
          <a:ext cx="2413713" cy="533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t-L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Neįvertinta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t-L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5,3  %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0.15415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A776F103-144B-4565-A391-5DCA401FD4E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647014" y="-1765426"/>
          <a:ext cx="7212471" cy="60211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Lukauskienė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noProof="1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lopšelį-darželį ,,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Atžalynas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2025-2026 m. m. duomenų analizė</a:t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492034" y="2905780"/>
            <a:ext cx="124453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FIZINIO LAVINIMO </a:t>
            </a:r>
            <a:r>
              <a:rPr lang="lt-LT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GRUPĖS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203702"/>
            <a:ext cx="9226194" cy="114949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</a:t>
            </a:r>
            <a:b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2023/2024 - 2024/2025 – 2025/2026 M.M. 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(proc.)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443724"/>
              </p:ext>
            </p:extLst>
          </p:nvPr>
        </p:nvGraphicFramePr>
        <p:xfrm>
          <a:off x="670540" y="1353193"/>
          <a:ext cx="10723500" cy="475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>
            <a:extLst>
              <a:ext uri="{FF2B5EF4-FFF2-40B4-BE49-F238E27FC236}">
                <a16:creationId xmlns:a16="http://schemas.microsoft.com/office/drawing/2014/main" id="{78C1B7AB-6FA5-4142-7CEB-F07B82AE1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02"/>
            <a:ext cx="2658414" cy="601277"/>
          </a:xfrm>
          <a:prstGeom prst="rect">
            <a:avLst/>
          </a:prstGeom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A295F1C3-9127-53D6-B4B0-AE37926D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049" y="6318607"/>
            <a:ext cx="618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404073" y="3013501"/>
            <a:ext cx="124453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</a:t>
            </a:r>
            <a:r>
              <a:rPr kumimoji="0" lang="lt-LT" altLang="lt-LT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BŪKLĖ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419" y="-40036"/>
            <a:ext cx="8202427" cy="1086044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Dantų ėduonies intensyvumo (kpi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+KPI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2024/2025 </a:t>
            </a:r>
            <a:r>
              <a:rPr lang="lt-LT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.- 20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2026 m.m</a:t>
            </a:r>
            <a: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834079" y="1201124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959926"/>
              </p:ext>
            </p:extLst>
          </p:nvPr>
        </p:nvGraphicFramePr>
        <p:xfrm>
          <a:off x="279159" y="1475984"/>
          <a:ext cx="7212472" cy="432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tačiakampis 8">
            <a:extLst>
              <a:ext uri="{FF2B5EF4-FFF2-40B4-BE49-F238E27FC236}">
                <a16:creationId xmlns:a16="http://schemas.microsoft.com/office/drawing/2014/main" id="{11C03E38-2845-47C1-856F-6AF7C00BB19E}"/>
              </a:ext>
            </a:extLst>
          </p:cNvPr>
          <p:cNvSpPr/>
          <p:nvPr/>
        </p:nvSpPr>
        <p:spPr>
          <a:xfrm>
            <a:off x="178050" y="6229938"/>
            <a:ext cx="670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08DFABD-AB04-48BF-B232-DCC8AA46C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1" y="258731"/>
            <a:ext cx="2526762" cy="5715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404DCC0-8139-BA16-A4F5-B8F195BCE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51970"/>
              </p:ext>
            </p:extLst>
          </p:nvPr>
        </p:nvGraphicFramePr>
        <p:xfrm>
          <a:off x="7282543" y="2817444"/>
          <a:ext cx="4630298" cy="365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901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" y="280693"/>
            <a:ext cx="11059886" cy="927621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2024/2025 </a:t>
            </a:r>
            <a:r>
              <a:rPr lang="lt-LT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230567"/>
              </p:ext>
            </p:extLst>
          </p:nvPr>
        </p:nvGraphicFramePr>
        <p:xfrm>
          <a:off x="973401" y="1003302"/>
          <a:ext cx="10245198" cy="572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>
            <a:extLst>
              <a:ext uri="{FF2B5EF4-FFF2-40B4-BE49-F238E27FC236}">
                <a16:creationId xmlns:a16="http://schemas.microsoft.com/office/drawing/2014/main" id="{66B03436-DF69-8013-769C-9180B25F3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1" y="258731"/>
            <a:ext cx="252676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Apibendrinimas (1)</a:t>
            </a: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♦ 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5 – 2026 m. m. profilaktiškai sveikatą pasitikrino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taip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pat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proc. vaikų. </a:t>
            </a: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♦ Įsigaliojus naujai Mokinio sveikatos pažymėjimo formai, nebenurodomi vaikų organų sistemų sutrikimai, bet šeimos gydytojas pateikia bendras arba specialiąsias rekomendacijas, kurių turi būti laikomasi vaikams dalyvaujant ugdymo veikloje. 6,44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buvo nurodytos bendros ir  4,9 proc. vaikų – specialiosios rekomendacijos. Pritaikytas maitinimas buvo paskirtas 2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vaikų (4 vaikai).</a:t>
            </a: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lt-LT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D802B0C-F6ED-C162-446F-C0A57D97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9" y="448299"/>
            <a:ext cx="2716045" cy="6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>
            <a:extLst>
              <a:ext uri="{FF2B5EF4-FFF2-40B4-BE49-F238E27FC236}">
                <a16:creationId xmlns:a16="http://schemas.microsoft.com/office/drawing/2014/main" id="{8AE33329-FEED-45D3-B84A-0A4D2FD55BB2}"/>
              </a:ext>
            </a:extLst>
          </p:cNvPr>
          <p:cNvSpPr/>
          <p:nvPr/>
        </p:nvSpPr>
        <p:spPr>
          <a:xfrm>
            <a:off x="541699" y="1390671"/>
            <a:ext cx="111086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 Profilaktinio sveikatos patikrinimo metu šeimos gydytojas išmatuoja vaiko ūgį, svorį, rezultatus įrašo į elektroninį Mokinio sveikatos pažymėjimą, kuriame automatiškai apskaičiuojama kūno masės indekso (toliau – KMI) skaitinė reikšmė ir KMI įvertinimas: per mažas svoris, normalus svoris, antsvoris ar nutukimas.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lt-LT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/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♦ 20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5 - 2026 m.m. 60 proc. vaikų turi normalų kūno svorį,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3,0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proc.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antsvorį, </a:t>
            </a:r>
          </a:p>
          <a:p>
            <a:pPr lvl="0" algn="just"/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30,69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proc.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per mažą svorį, 1,0 proc. vaikų yra nutukę.</a:t>
            </a:r>
          </a:p>
          <a:p>
            <a:pPr lvl="0" algn="just"/>
            <a:endParaRPr lang="lt-L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♦ 20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5 – 2026 m.m. 100,0 proc. vaikų priskirti pagrindinei fizinio ugdymo grupei.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Pagrindinei fizinio ugdymo grupei priskiriami visiškai sveiki ar turintys nedidelių sveikatos sutrikimų (nedidelio laipsnio regos sutrikimai, netaisyklinga laikysena, funkciniai negalavimai ir pan.) vaikai. </a:t>
            </a:r>
          </a:p>
          <a:p>
            <a:pPr lvl="0"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čiakampis 5">
            <a:extLst>
              <a:ext uri="{FF2B5EF4-FFF2-40B4-BE49-F238E27FC236}">
                <a16:creationId xmlns:a16="http://schemas.microsoft.com/office/drawing/2014/main" id="{5EB4323F-0C4A-4845-B6D7-E66A659E6916}"/>
              </a:ext>
            </a:extLst>
          </p:cNvPr>
          <p:cNvSpPr/>
          <p:nvPr/>
        </p:nvSpPr>
        <p:spPr>
          <a:xfrm>
            <a:off x="4061099" y="605259"/>
            <a:ext cx="390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altLang="lt-LT" sz="2800" b="1" cap="all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Apibendrinimas (2)</a:t>
            </a:r>
            <a:endParaRPr lang="lt-LT" dirty="0">
              <a:solidFill>
                <a:srgbClr val="C00000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40EBBC2-4297-42FB-A3C0-1076FE49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9" y="448299"/>
            <a:ext cx="2716045" cy="6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4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>
            <a:extLst>
              <a:ext uri="{FF2B5EF4-FFF2-40B4-BE49-F238E27FC236}">
                <a16:creationId xmlns:a16="http://schemas.microsoft.com/office/drawing/2014/main" id="{D2921466-0614-4561-B321-16F38E7C1071}"/>
              </a:ext>
            </a:extLst>
          </p:cNvPr>
          <p:cNvSpPr/>
          <p:nvPr/>
        </p:nvSpPr>
        <p:spPr>
          <a:xfrm>
            <a:off x="4015832" y="605259"/>
            <a:ext cx="390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altLang="lt-LT" sz="2800" b="1" cap="all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Apibendrinimas (3)</a:t>
            </a:r>
            <a:endParaRPr lang="lt-LT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1CA11-E8D5-4387-9C45-8668EDD1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4" y="539390"/>
            <a:ext cx="2993689" cy="677109"/>
          </a:xfrm>
          <a:prstGeom prst="rect">
            <a:avLst/>
          </a:prstGeom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F6F4FA4A-CFFB-4EE8-8C36-F452B91ADE0D}"/>
              </a:ext>
            </a:extLst>
          </p:cNvPr>
          <p:cNvSpPr/>
          <p:nvPr/>
        </p:nvSpPr>
        <p:spPr>
          <a:xfrm>
            <a:off x="606582" y="2128061"/>
            <a:ext cx="103481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Gydytojas, įvertinęs ėduonies pažeistų, plombuotų ir išrautų dantų skaičių, įrašo rezultatus pažymėjime ties raidėmis k, p, i (pieniniai dantys) ir ties raidėmis K, P, I (nuolatiniai dantys) – apskaičiuojamas dantų ėduonies intensyvumo rodiklis.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2025 - 2026 m. m. vaikų, turinčių labai žemą bendrą indeksą, dalis 90,1 proc., o labai aukštą 0,99 proc.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– 2026 m. m.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99,51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</a:t>
            </a:r>
            <a:r>
              <a:rPr lang="lt-LT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</a:t>
            </a:r>
          </a:p>
          <a:p>
            <a:pPr algn="just"/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82,67 proc. vaikų neturėjo </a:t>
            </a:r>
            <a:r>
              <a:rPr lang="lt-LT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61783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bei profilaktiniam regėjimo tikrinimui. Svarbi pilnavertė mityba, tinkama burnos ertmės priežiūra.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253339" y="3167390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359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</a:t>
            </a:r>
            <a:r>
              <a:rPr lang="nn-NO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2018 m. rugpjūčio 13 d. Nr. V-906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 patvirtintos Lietuvos higienos normos HN 75:2016 „Ikimokyklinio ir priešmokyklinio ugdymo programų vykdymo bendrieji sveikatos saugos reikalavimai“ 79 punkte nurodyta, kad </a:t>
            </a:r>
            <a:r>
              <a:rPr lang="lt-LT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švietimo teikėjas, vykdantis ikimokyklinio ir (ar) priešmokyklinio ugdymo programą, turi užtikrinti, kad vaikai ugdymo procese dalyvautų tik teisės akto [13.5] nustatyta tvarka pasitikrinę sveikatą.“</a:t>
            </a:r>
            <a:endParaRPr lang="lt-LT" altLang="lt-LT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</a:t>
            </a:r>
            <a:r>
              <a:rPr kumimoji="0" lang="lt-LT" altLang="lt-LT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SVEIKATĄ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690" y="257267"/>
            <a:ext cx="8431963" cy="864464"/>
          </a:xfrm>
        </p:spPr>
        <p:txBody>
          <a:bodyPr/>
          <a:lstStyle/>
          <a:p>
            <a:pPr algn="ctr"/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2023/2024 </a:t>
            </a:r>
            <a:r>
              <a:rPr lang="lt-LT" altLang="lt-LT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-  2024/2025 </a:t>
            </a:r>
            <a:r>
              <a:rPr lang="lt-LT" altLang="lt-LT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– 2025/2026 M.M.(proc.)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10676"/>
              </p:ext>
            </p:extLst>
          </p:nvPr>
        </p:nvGraphicFramePr>
        <p:xfrm>
          <a:off x="622245" y="1337618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tačiakampis 6">
            <a:extLst>
              <a:ext uri="{FF2B5EF4-FFF2-40B4-BE49-F238E27FC236}">
                <a16:creationId xmlns:a16="http://schemas.microsoft.com/office/drawing/2014/main" id="{B83C8A02-FEF4-4099-A0EC-584EE5A42A7F}"/>
              </a:ext>
            </a:extLst>
          </p:cNvPr>
          <p:cNvSpPr/>
          <p:nvPr/>
        </p:nvSpPr>
        <p:spPr>
          <a:xfrm>
            <a:off x="304799" y="6229938"/>
            <a:ext cx="670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DA9480B-F4F5-41FD-BDCD-9171328F2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8" y="348701"/>
            <a:ext cx="2395114" cy="5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E1FA0BA-9332-E077-5037-0ED80E01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F188A6E-9414-31F3-FECB-CEBCF1354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025104"/>
              </p:ext>
            </p:extLst>
          </p:nvPr>
        </p:nvGraphicFramePr>
        <p:xfrm>
          <a:off x="1561672" y="1367422"/>
          <a:ext cx="9277565" cy="4704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5">
            <a:extLst>
              <a:ext uri="{FF2B5EF4-FFF2-40B4-BE49-F238E27FC236}">
                <a16:creationId xmlns:a16="http://schemas.microsoft.com/office/drawing/2014/main" id="{4F9FF99F-57D8-350F-8712-533C27A48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0" y="250377"/>
            <a:ext cx="2288525" cy="517616"/>
          </a:xfrm>
          <a:prstGeom prst="rect">
            <a:avLst/>
          </a:prstGeom>
        </p:spPr>
      </p:pic>
      <p:sp>
        <p:nvSpPr>
          <p:cNvPr id="15" name="Stačiakampis 14">
            <a:extLst>
              <a:ext uri="{FF2B5EF4-FFF2-40B4-BE49-F238E27FC236}">
                <a16:creationId xmlns:a16="http://schemas.microsoft.com/office/drawing/2014/main" id="{C1A5B3B7-E9CD-5A65-62D6-20C77C0F2C8D}"/>
              </a:ext>
            </a:extLst>
          </p:cNvPr>
          <p:cNvSpPr/>
          <p:nvPr/>
        </p:nvSpPr>
        <p:spPr>
          <a:xfrm>
            <a:off x="178050" y="6293312"/>
            <a:ext cx="670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  <p:sp>
        <p:nvSpPr>
          <p:cNvPr id="16" name="Pavadinimas 1">
            <a:extLst>
              <a:ext uri="{FF2B5EF4-FFF2-40B4-BE49-F238E27FC236}">
                <a16:creationId xmlns:a16="http://schemas.microsoft.com/office/drawing/2014/main" id="{A265C24B-578F-E631-94F2-6F17A820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32" y="283030"/>
            <a:ext cx="9470497" cy="1338942"/>
          </a:xfrm>
        </p:spPr>
        <p:txBody>
          <a:bodyPr/>
          <a:lstStyle/>
          <a:p>
            <a:pPr algn="ctr"/>
            <a:r>
              <a:rPr lang="lt-LT" altLang="lt-LT" sz="2400" b="1" cap="none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2023/2024 – 2024/2025  - 2025/2026 </a:t>
            </a:r>
            <a:r>
              <a:rPr lang="lt-LT" altLang="lt-LT" sz="2400" b="1" cap="none" dirty="0" err="1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400" b="1" cap="none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</a:t>
            </a:r>
            <a:br>
              <a:rPr lang="lt-LT" altLang="lt-LT" sz="2400" b="1" cap="none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400" b="1" cap="none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mokinių sveikatos duomenų analizė (proc.)</a:t>
            </a:r>
            <a:endParaRPr lang="en-US" sz="2400" cap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3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2025-20256 </a:t>
            </a:r>
            <a:r>
              <a:rPr lang="lt-LT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044143"/>
              </p:ext>
            </p:extLst>
          </p:nvPr>
        </p:nvGraphicFramePr>
        <p:xfrm>
          <a:off x="440054" y="1623317"/>
          <a:ext cx="11067002" cy="597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>
            <a:extLst>
              <a:ext uri="{FF2B5EF4-FFF2-40B4-BE49-F238E27FC236}">
                <a16:creationId xmlns:a16="http://schemas.microsoft.com/office/drawing/2014/main" id="{2FDD8D18-F671-4B61-10B3-FDE5F6DC5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02"/>
            <a:ext cx="2658414" cy="6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1001</Words>
  <Application>Microsoft Office PowerPoint</Application>
  <PresentationFormat>Plačiaekranė</PresentationFormat>
  <Paragraphs>100</Paragraphs>
  <Slides>20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9" baseType="lpstr">
      <vt:lpstr>Arial</vt:lpstr>
      <vt:lpstr>Calibri</vt:lpstr>
      <vt:lpstr>Montserrat Medium</vt:lpstr>
      <vt:lpstr>Rando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2023/2024 m.M. -  2024/2025 m.m. – 2025/2026 M.M.(proc.)</vt:lpstr>
      <vt:lpstr>2023/2024 – 2024/2025  - 2025/2026 m.m.  mokinių sveikatos duomenų analizė (proc.)</vt:lpstr>
      <vt:lpstr>„PowerPoint“ pateiktis</vt:lpstr>
      <vt:lpstr>Vaikų pasiskirstymas pagal KMI,  2025-20256 m.M. (proc.)</vt:lpstr>
      <vt:lpstr>„PowerPoint“ pateiktis</vt:lpstr>
      <vt:lpstr>Vaikų pasiskirstymas pagal fizinio ugdymo grupes  2023/2024 - 2024/2025 – 2025/2026 M.M. (proc.)</vt:lpstr>
      <vt:lpstr>„PowerPoint“ pateiktis</vt:lpstr>
      <vt:lpstr>Dantų ėduonies intensyvumo (kpi+KPI) indeksas  2024/2025 m.m.- 2025/2026 m.m.</vt:lpstr>
      <vt:lpstr>Vaikai, turintys sveikus dantis,  2024/2025 m.m. - 2025/2026 m.m. </vt:lpstr>
      <vt:lpstr>Apibendrinimas (1)   </vt:lpstr>
      <vt:lpstr>„PowerPoint“ pateiktis</vt:lpstr>
      <vt:lpstr>„PowerPoint“ pateiktis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Sveikatos Biuras</cp:lastModifiedBy>
  <cp:revision>99</cp:revision>
  <cp:lastPrinted>2023-12-07T09:07:07Z</cp:lastPrinted>
  <dcterms:created xsi:type="dcterms:W3CDTF">2019-07-24T07:24:43Z</dcterms:created>
  <dcterms:modified xsi:type="dcterms:W3CDTF">2025-11-10T12:09:55Z</dcterms:modified>
</cp:coreProperties>
</file>