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2" r:id="rId3"/>
    <p:sldId id="276" r:id="rId4"/>
    <p:sldId id="277" r:id="rId5"/>
    <p:sldId id="278" r:id="rId6"/>
    <p:sldId id="294" r:id="rId7"/>
    <p:sldId id="301" r:id="rId8"/>
    <p:sldId id="281" r:id="rId9"/>
    <p:sldId id="283" r:id="rId10"/>
    <p:sldId id="289" r:id="rId11"/>
    <p:sldId id="291" r:id="rId12"/>
    <p:sldId id="286" r:id="rId13"/>
    <p:sldId id="296" r:id="rId14"/>
    <p:sldId id="285" r:id="rId15"/>
    <p:sldId id="292" r:id="rId16"/>
    <p:sldId id="299" r:id="rId17"/>
    <p:sldId id="300" r:id="rId18"/>
    <p:sldId id="293" r:id="rId19"/>
    <p:sldId id="280" r:id="rId20"/>
    <p:sldId id="273" r:id="rId21"/>
  </p:sldIdLst>
  <p:sldSz cx="12192000" cy="6858000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eikatos Biuras" initials="SB" lastIdx="3" clrIdx="0">
    <p:extLst>
      <p:ext uri="{19B8F6BF-5375-455C-9EA6-DF929625EA0E}">
        <p15:presenceInfo xmlns:p15="http://schemas.microsoft.com/office/powerpoint/2012/main" userId="314a4c88c090492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2E34D1"/>
    <a:srgbClr val="8E96CD"/>
    <a:srgbClr val="993366"/>
    <a:srgbClr val="FFFFFF"/>
    <a:srgbClr val="F0A334"/>
    <a:srgbClr val="232461"/>
    <a:srgbClr val="FFF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6" autoAdjust="0"/>
    <p:restoredTop sz="94622" autoAdjust="0"/>
  </p:normalViewPr>
  <p:slideViewPr>
    <p:cSldViewPr snapToGrid="0" snapToObjects="1">
      <p:cViewPr varScale="1">
        <p:scale>
          <a:sx n="93" d="100"/>
          <a:sy n="93" d="100"/>
        </p:scale>
        <p:origin x="84" y="6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1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543256336451224E-2"/>
          <c:y val="0.30348693842330304"/>
          <c:w val="0.94447231173857316"/>
          <c:h val="0.5366428693777692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Nepasitikrinusių sveikatą vaikų dalis 2023/2024 m.m.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2.6562499999999999E-2"/>
                  <c:y val="-6.32812461072068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E16-4D1E-8E3B-B44076577044}"/>
                </c:ext>
              </c:extLst>
            </c:dLbl>
            <c:dLbl>
              <c:idx val="1"/>
              <c:layout>
                <c:manualLayout>
                  <c:x val="-1.0937500000000057E-2"/>
                  <c:y val="-6.09374962513843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16-4D1E-8E3B-B44076577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16-4D1E-8E3B-B4407657704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Pasitikrinusių sveikatą vaikų dalis 2023/2024 m.m.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3037409140761061E-2"/>
                  <c:y val="-3.62639333719002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16-4D1E-8E3B-B44076577044}"/>
                </c:ext>
              </c:extLst>
            </c:dLbl>
            <c:dLbl>
              <c:idx val="1"/>
              <c:layout>
                <c:manualLayout>
                  <c:x val="-6.25E-2"/>
                  <c:y val="-3.51562478373371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E16-4D1E-8E3B-B44076577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16-4D1E-8E3B-B4407657704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Nepasitikrinusių sveikatą vaikų dalis 2024/2025 m.m.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3"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93-4D00-9F15-1016BC496D7E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Pasitikrinusių sveikatą vaikų dalis 2024/2025m.m. 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4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4.3505487248967958E-17"/>
                  <c:y val="-5.1305834483338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C9-4654-B81E-E920BF2C0E91}"/>
                </c:ext>
              </c:extLst>
            </c:dLbl>
            <c:dLbl>
              <c:idx val="1"/>
              <c:layout>
                <c:manualLayout>
                  <c:x val="-1.1865269953110632E-3"/>
                  <c:y val="-5.6436417931671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C9-4654-B81E-E920BF2C0E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93-4D00-9F15-1016BC496D7E}"/>
            </c:ext>
          </c:extLst>
        </c:ser>
        <c:ser>
          <c:idx val="4"/>
          <c:order val="4"/>
          <c:tx>
            <c:strRef>
              <c:f>Lapas1!$F$1</c:f>
              <c:strCache>
                <c:ptCount val="1"/>
                <c:pt idx="0">
                  <c:v>Nepasitikrinusių sveikatą vaikų dalis 2025/2026 m.m.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5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423832394373167E-2"/>
                  <c:y val="-3.84793758625035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6A7-43C5-8980-B9E90B60E3D2}"/>
                </c:ext>
              </c:extLst>
            </c:dLbl>
            <c:dLbl>
              <c:idx val="1"/>
              <c:layout>
                <c:manualLayout>
                  <c:x val="8.3056889671767452E-3"/>
                  <c:y val="-6.41322931041726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6A7-43C5-8980-B9E90B60E3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Lapas1!$F$2:$F$3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A7-43C5-8980-B9E90B60E3D2}"/>
            </c:ext>
          </c:extLst>
        </c:ser>
        <c:ser>
          <c:idx val="5"/>
          <c:order val="5"/>
          <c:tx>
            <c:strRef>
              <c:f>Lapas1!$G$1</c:f>
              <c:strCache>
                <c:ptCount val="1"/>
                <c:pt idx="0">
                  <c:v>Pasitikrinusių sveikatą vaikų dalis 2025/2026 m.m.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6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0678742957798784E-2"/>
                  <c:y val="-4.10446675866705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806846484988518E-2"/>
                      <c:h val="0.101111074303775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6A7-43C5-8980-B9E90B60E3D2}"/>
                </c:ext>
              </c:extLst>
            </c:dLbl>
            <c:dLbl>
              <c:idx val="1"/>
              <c:layout>
                <c:manualLayout>
                  <c:x val="1.1865269953109761E-2"/>
                  <c:y val="-4.10446675866705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744296238606652E-2"/>
                      <c:h val="9.39153300217504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6A7-43C5-8980-B9E90B60E3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Lapas1!$G$2:$G$3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A7-43C5-8980-B9E90B60E3D2}"/>
            </c:ext>
          </c:extLst>
        </c:ser>
        <c:ser>
          <c:idx val="6"/>
          <c:order val="6"/>
          <c:tx>
            <c:strRef>
              <c:f>Lapas1!$H$1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lumMod val="60000"/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60000"/>
                  <a:shade val="9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įvertinimas</c:v>
                </c:pt>
                <c:pt idx="1">
                  <c:v>Fizinės būklės įvertinimas</c:v>
                </c:pt>
              </c:strCache>
            </c:strRef>
          </c:cat>
          <c:val>
            <c:numRef>
              <c:f>Lapas1!$H$2:$H$3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0-967D-4C00-9186-5FEA6BE9D6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3857408"/>
        <c:axId val="174612864"/>
        <c:axId val="0"/>
      </c:bar3DChart>
      <c:catAx>
        <c:axId val="17385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4612864"/>
        <c:crosses val="autoZero"/>
        <c:auto val="1"/>
        <c:lblAlgn val="ctr"/>
        <c:lblOffset val="100"/>
        <c:noMultiLvlLbl val="0"/>
      </c:catAx>
      <c:valAx>
        <c:axId val="17461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857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315529667052113"/>
          <c:y val="5.9001709655838848E-2"/>
          <c:w val="0.64318152919412308"/>
          <c:h val="0.206135935414438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2023/2024 m.m.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Lapas1!$A$2:$A$7</c:f>
              <c:strCache>
                <c:ptCount val="6"/>
                <c:pt idx="0">
                  <c:v>Vaikai, kurie priklauso pagrindinei fiizinio ugdymo grupei</c:v>
                </c:pt>
                <c:pt idx="1">
                  <c:v>Pasitikrinę sveikatą vaikai (dantų ir žandikaulių būklės įvertinimas, fizinės būklės įvertinimas)</c:v>
                </c:pt>
                <c:pt idx="2">
                  <c:v>Vaikų, kuriems pritaikytas maitinimas, dalis.</c:v>
                </c:pt>
                <c:pt idx="3">
                  <c:v>Vaikų, kuriems nurodytos specialiosios rekomendacijos, dalis.</c:v>
                </c:pt>
                <c:pt idx="4">
                  <c:v>Vaikai, turintys normalų kūno svorį.</c:v>
                </c:pt>
                <c:pt idx="5">
                  <c:v>Vaikų, galinčių dalyvauti ugdymo veikloje be jokių apribojimų, dalis.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2.65</c:v>
                </c:pt>
                <c:pt idx="3">
                  <c:v>5.8</c:v>
                </c:pt>
                <c:pt idx="4">
                  <c:v>60.32</c:v>
                </c:pt>
                <c:pt idx="5">
                  <c:v>94.18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D0-44F3-A6DF-E99BB0F221D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2024/2025 m.m.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Lapas1!$A$2:$A$7</c:f>
              <c:strCache>
                <c:ptCount val="6"/>
                <c:pt idx="0">
                  <c:v>Vaikai, kurie priklauso pagrindinei fiizinio ugdymo grupei</c:v>
                </c:pt>
                <c:pt idx="1">
                  <c:v>Pasitikrinę sveikatą vaikai (dantų ir žandikaulių būklės įvertinimas, fizinės būklės įvertinimas)</c:v>
                </c:pt>
                <c:pt idx="2">
                  <c:v>Vaikų, kuriems pritaikytas maitinimas, dalis.</c:v>
                </c:pt>
                <c:pt idx="3">
                  <c:v>Vaikų, kuriems nurodytos specialiosios rekomendacijos, dalis.</c:v>
                </c:pt>
                <c:pt idx="4">
                  <c:v>Vaikai, turintys normalų kūno svorį.</c:v>
                </c:pt>
                <c:pt idx="5">
                  <c:v>Vaikų, galinčių dalyvauti ugdymo veikloje be jokių apribojimų, dalis.</c:v>
                </c:pt>
              </c:strCache>
            </c:strRef>
          </c:cat>
          <c:val>
            <c:numRef>
              <c:f>Lapas1!$C$2:$C$7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1.6</c:v>
                </c:pt>
                <c:pt idx="3">
                  <c:v>4.8</c:v>
                </c:pt>
                <c:pt idx="4">
                  <c:v>61</c:v>
                </c:pt>
                <c:pt idx="5">
                  <c:v>94.1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D0-44F3-A6DF-E99BB0F221D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2025/2026 m.m.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Lapas1!$A$2:$A$7</c:f>
              <c:strCache>
                <c:ptCount val="6"/>
                <c:pt idx="0">
                  <c:v>Vaikai, kurie priklauso pagrindinei fiizinio ugdymo grupei</c:v>
                </c:pt>
                <c:pt idx="1">
                  <c:v>Pasitikrinę sveikatą vaikai (dantų ir žandikaulių būklės įvertinimas, fizinės būklės įvertinimas)</c:v>
                </c:pt>
                <c:pt idx="2">
                  <c:v>Vaikų, kuriems pritaikytas maitinimas, dalis.</c:v>
                </c:pt>
                <c:pt idx="3">
                  <c:v>Vaikų, kuriems nurodytos specialiosios rekomendacijos, dalis.</c:v>
                </c:pt>
                <c:pt idx="4">
                  <c:v>Vaikai, turintys normalų kūno svorį.</c:v>
                </c:pt>
                <c:pt idx="5">
                  <c:v>Vaikų, galinčių dalyvauti ugdymo veikloje be jokių apribojimų, dalis.</c:v>
                </c:pt>
              </c:strCache>
            </c:strRef>
          </c:cat>
          <c:val>
            <c:numRef>
              <c:f>Lapas1!$D$2:$D$7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2</c:v>
                </c:pt>
                <c:pt idx="3">
                  <c:v>4.9000000000000004</c:v>
                </c:pt>
                <c:pt idx="4">
                  <c:v>59.6</c:v>
                </c:pt>
                <c:pt idx="5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D0-44F3-A6DF-E99BB0F22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92579071"/>
        <c:axId val="792580511"/>
      </c:barChart>
      <c:catAx>
        <c:axId val="7925790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92580511"/>
        <c:crosses val="autoZero"/>
        <c:auto val="1"/>
        <c:lblAlgn val="ctr"/>
        <c:lblOffset val="100"/>
        <c:noMultiLvlLbl val="0"/>
      </c:catAx>
      <c:valAx>
        <c:axId val="7925805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92579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="1" i="0" baseline="0">
          <a:solidFill>
            <a:schemeClr val="tx1"/>
          </a:solidFill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871766459260395E-2"/>
          <c:y val="7.5178024757087722E-2"/>
          <c:w val="0.85220183699588792"/>
          <c:h val="0.82851390922401169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Proc.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A7C-4608-82D4-7CD56019090D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6-5A7C-4608-82D4-7CD5601909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5A7C-4608-82D4-7CD56019090D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A7C-4608-82D4-7CD56019090D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5A7C-4608-82D4-7CD56019090D}"/>
              </c:ext>
            </c:extLst>
          </c:dPt>
          <c:dLbls>
            <c:dLbl>
              <c:idx val="0"/>
              <c:layout>
                <c:manualLayout>
                  <c:x val="-5.1283762305274726E-2"/>
                  <c:y val="8.3738698415915037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3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B06643A-D2AC-4B24-B833-2D9163FF090B}" type="CATEGORYNAME">
                      <a:rPr lang="en-US"/>
                      <a:pPr>
                        <a:defRPr sz="200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r>
                      <a:rPr lang="en-US" baseline="0" dirty="0"/>
                      <a:t>
3,0 </a:t>
                    </a:r>
                    <a:r>
                      <a:rPr lang="en-US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67125430867056"/>
                      <c:h val="0.1331664091439006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A7C-4608-82D4-7CD56019090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7C-4608-82D4-7CD56019090D}"/>
                </c:ext>
              </c:extLst>
            </c:dLbl>
            <c:dLbl>
              <c:idx val="2"/>
              <c:layout>
                <c:manualLayout>
                  <c:x val="-0.18364198200308576"/>
                  <c:y val="-0.341675537376703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3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45D46756-36F1-42E7-9AB7-A069A61BFA58}" type="CATEGORYNAME">
                      <a:rPr lang="en-US" dirty="0"/>
                      <a:pPr>
                        <a:defRPr sz="200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r>
                      <a:rPr lang="en-US" baseline="0" dirty="0"/>
                      <a:t>
60 </a:t>
                    </a:r>
                    <a:r>
                      <a:rPr lang="en-US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A7C-4608-82D4-7CD56019090D}"/>
                </c:ext>
              </c:extLst>
            </c:dLbl>
            <c:dLbl>
              <c:idx val="3"/>
              <c:layout>
                <c:manualLayout>
                  <c:x val="-4.9510746724931451E-18"/>
                  <c:y val="-0.1257153453886969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3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70211F8F-4C6D-4C74-BB95-8FF3346E9575}" type="CATEGORYNAME">
                      <a:rPr lang="en-US"/>
                      <a:pPr>
                        <a:defRPr sz="200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r>
                      <a:rPr lang="en-US" baseline="0" dirty="0"/>
                      <a:t>
1 </a:t>
                    </a:r>
                    <a:r>
                      <a:rPr lang="en-US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688069979527266"/>
                      <c:h val="0.1236260226258750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A7C-4608-82D4-7CD56019090D}"/>
                </c:ext>
              </c:extLst>
            </c:dLbl>
            <c:dLbl>
              <c:idx val="4"/>
              <c:layout>
                <c:manualLayout>
                  <c:x val="0.16313185635513286"/>
                  <c:y val="9.050198058728856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3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30AAB00E-7C9A-49A5-9687-B539AA7CDBCD}" type="CATEGORYNAME">
                      <a:rPr lang="en-US"/>
                      <a:pPr>
                        <a:defRPr sz="2000">
                          <a:solidFill>
                            <a:schemeClr val="accent3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r>
                      <a:rPr lang="en-US" baseline="0" dirty="0"/>
                      <a:t>
30,7 </a:t>
                    </a:r>
                    <a:r>
                      <a:rPr lang="en-US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lumMod val="1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A7C-4608-82D4-7CD5601909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3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Lapas1!$A$2:$A$6</c:f>
              <c:strCache>
                <c:ptCount val="5"/>
                <c:pt idx="0">
                  <c:v>Antsvoris</c:v>
                </c:pt>
                <c:pt idx="1">
                  <c:v>Neįvertinta</c:v>
                </c:pt>
                <c:pt idx="2">
                  <c:v>Normalus svoris</c:v>
                </c:pt>
                <c:pt idx="3">
                  <c:v>Nutukimas</c:v>
                </c:pt>
                <c:pt idx="4">
                  <c:v>Per mažas svoris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3</c:v>
                </c:pt>
                <c:pt idx="1">
                  <c:v>1</c:v>
                </c:pt>
                <c:pt idx="2">
                  <c:v>60</c:v>
                </c:pt>
                <c:pt idx="3">
                  <c:v>1</c:v>
                </c:pt>
                <c:pt idx="4">
                  <c:v>30.7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7C-4608-82D4-7CD56019090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2023/2024 m.m.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5D-41FE-A219-4AECE543E39A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2024/2025 m.m.</c:v>
                </c:pt>
              </c:strCache>
            </c:strRef>
          </c:tx>
          <c:spPr>
            <a:solidFill>
              <a:srgbClr val="8E96CD"/>
            </a:solidFill>
          </c:spPr>
          <c:invertIfNegative val="0"/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5D-41FE-A219-4AECE543E39A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2025/2026 m.m.</c:v>
                </c:pt>
              </c:strCache>
            </c:strRef>
          </c:tx>
          <c:invertIfNegative val="0"/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1-449E-A5C3-307955441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4168064"/>
        <c:axId val="124169600"/>
        <c:axId val="0"/>
      </c:bar3DChart>
      <c:catAx>
        <c:axId val="1241680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4169600"/>
        <c:crosses val="autoZero"/>
        <c:auto val="1"/>
        <c:lblAlgn val="ctr"/>
        <c:lblOffset val="100"/>
        <c:noMultiLvlLbl val="0"/>
      </c:catAx>
      <c:valAx>
        <c:axId val="1241696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241680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2024/2025 m.m.</c:v>
                </c:pt>
              </c:strCache>
            </c:strRef>
          </c:tx>
          <c:spPr>
            <a:solidFill>
              <a:srgbClr val="2E34D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žemas</c:v>
                </c:pt>
                <c:pt idx="1">
                  <c:v>Žemas</c:v>
                </c:pt>
                <c:pt idx="2">
                  <c:v>Vidutinis</c:v>
                </c:pt>
                <c:pt idx="3">
                  <c:v>Aukštas</c:v>
                </c:pt>
                <c:pt idx="4">
                  <c:v>Labai aukštas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82.89</c:v>
                </c:pt>
                <c:pt idx="1">
                  <c:v>5.88</c:v>
                </c:pt>
                <c:pt idx="2">
                  <c:v>5.35</c:v>
                </c:pt>
                <c:pt idx="3">
                  <c:v>2.14</c:v>
                </c:pt>
                <c:pt idx="4">
                  <c:v>3.74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B-49A4-B4BB-5625FDDB30B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2025/2026 m.m.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žemas</c:v>
                </c:pt>
                <c:pt idx="1">
                  <c:v>Žemas</c:v>
                </c:pt>
                <c:pt idx="2">
                  <c:v>Vidutinis</c:v>
                </c:pt>
                <c:pt idx="3">
                  <c:v>Aukštas</c:v>
                </c:pt>
                <c:pt idx="4">
                  <c:v>Labai aukštas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90.1</c:v>
                </c:pt>
                <c:pt idx="1">
                  <c:v>4.46</c:v>
                </c:pt>
                <c:pt idx="2">
                  <c:v>2.48</c:v>
                </c:pt>
                <c:pt idx="3">
                  <c:v>1.97</c:v>
                </c:pt>
                <c:pt idx="4">
                  <c:v>0.99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3C-430C-968E-F8D8FE2841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22055040"/>
        <c:axId val="222069120"/>
      </c:barChart>
      <c:catAx>
        <c:axId val="22205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069120"/>
        <c:crosses val="autoZero"/>
        <c:auto val="1"/>
        <c:lblAlgn val="ctr"/>
        <c:lblOffset val="100"/>
        <c:noMultiLvlLbl val="0"/>
      </c:catAx>
      <c:valAx>
        <c:axId val="22206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2055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758453966961676"/>
          <c:y val="0.92231066211568746"/>
          <c:w val="0.4313749848872897"/>
          <c:h val="7.7689337884312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Kpi+KPI</a:t>
            </a:r>
            <a:r>
              <a:rPr lang="lt-L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Indekso pasiskirstymas pagal klases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180481936644711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744492039173288"/>
          <c:y val="0.19918751747799651"/>
          <c:w val="0.53283222807689701"/>
          <c:h val="0.42741632362183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2024/2025 m.m.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Ikimokyklinė</c:v>
                </c:pt>
                <c:pt idx="1">
                  <c:v>Priešmokyklinė</c:v>
                </c:pt>
                <c:pt idx="2">
                  <c:v>Bendra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0.59</c:v>
                </c:pt>
                <c:pt idx="1">
                  <c:v>2.94</c:v>
                </c:pt>
                <c:pt idx="2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4C-4AF4-B618-8ED665CB83D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2025/2026 m.m.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Ikimokyklinė</c:v>
                </c:pt>
                <c:pt idx="1">
                  <c:v>Priešmokyklinė</c:v>
                </c:pt>
                <c:pt idx="2">
                  <c:v>Bendra</c:v>
                </c:pt>
              </c:strCache>
            </c:strRef>
          </c:cat>
          <c:val>
            <c:numRef>
              <c:f>Lapas1!$C$2:$C$4</c:f>
              <c:numCache>
                <c:formatCode>General</c:formatCode>
                <c:ptCount val="3"/>
                <c:pt idx="0">
                  <c:v>0.5</c:v>
                </c:pt>
                <c:pt idx="1">
                  <c:v>1.32</c:v>
                </c:pt>
                <c:pt idx="2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5D-4286-9358-C8E4F9A2C8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5702144"/>
        <c:axId val="125704832"/>
      </c:barChart>
      <c:catAx>
        <c:axId val="12570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5704832"/>
        <c:crosses val="autoZero"/>
        <c:auto val="1"/>
        <c:lblAlgn val="ctr"/>
        <c:lblOffset val="100"/>
        <c:noMultiLvlLbl val="0"/>
      </c:catAx>
      <c:valAx>
        <c:axId val="12570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702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852092975639223"/>
          <c:y val="0.25251520526938553"/>
          <c:w val="0.31147908838696775"/>
          <c:h val="0.159134715134967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774037298654147E-2"/>
          <c:y val="3.3022299648168864E-2"/>
          <c:w val="0.93281698365736287"/>
          <c:h val="0.707998539696285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Vaikų, neturinčių ėduonies pažeistų, plombuotų ir išrautų dantų, dalis (proc.) 2024/2025 m.m.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16,11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9F9-426C-880A-55EAC489C6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Darželis</c:v>
                </c:pt>
                <c:pt idx="1">
                  <c:v>Priešmokyklinė</c:v>
                </c:pt>
                <c:pt idx="2">
                  <c:v>Bendras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0">
                  <c:v>82.99</c:v>
                </c:pt>
                <c:pt idx="1">
                  <c:v>45</c:v>
                </c:pt>
                <c:pt idx="2">
                  <c:v>74.87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B9-467B-9C33-FAF793D0ED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Vaikų, neturinčių sąkandžio patologijos, dalis (proc.) 2024/2025 m.m.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83,22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9F9-426C-880A-55EAC489C6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Darželis</c:v>
                </c:pt>
                <c:pt idx="1">
                  <c:v>Priešmokyklinė</c:v>
                </c:pt>
                <c:pt idx="2">
                  <c:v>Bendras</c:v>
                </c:pt>
              </c:strCache>
            </c:strRef>
          </c:cat>
          <c:val>
            <c:numRef>
              <c:f>Sheet1!$C$3:$C$5</c:f>
              <c:numCache>
                <c:formatCode>General</c:formatCode>
                <c:ptCount val="3"/>
                <c:pt idx="0">
                  <c:v>80.27</c:v>
                </c:pt>
                <c:pt idx="1">
                  <c:v>70</c:v>
                </c:pt>
                <c:pt idx="2">
                  <c:v>78.069999999999993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B9-467B-9C33-FAF793D0ED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Vaikų, neturinčių ėduonies pažeistų, plombuotų ir išrautų dantų, dalis (proc.) 2025/2026 m.m.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Darželis</c:v>
                </c:pt>
                <c:pt idx="1">
                  <c:v>Priešmokyklinė</c:v>
                </c:pt>
                <c:pt idx="2">
                  <c:v>Bendras</c:v>
                </c:pt>
              </c:strCache>
            </c:strRef>
          </c:cat>
          <c:val>
            <c:numRef>
              <c:f>Sheet1!$D$3:$D$5</c:f>
              <c:numCache>
                <c:formatCode>General</c:formatCode>
                <c:ptCount val="3"/>
                <c:pt idx="0">
                  <c:v>99.39</c:v>
                </c:pt>
                <c:pt idx="1">
                  <c:v>100</c:v>
                </c:pt>
                <c:pt idx="2">
                  <c:v>99.51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F1-4AF3-BD90-42E9F229135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Vaikų, neturinčių sąkandžio patologijos, dalis (proc.) 2025/2026 m.m.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Darželis</c:v>
                </c:pt>
                <c:pt idx="1">
                  <c:v>Priešmokyklinė</c:v>
                </c:pt>
                <c:pt idx="2">
                  <c:v>Bendras</c:v>
                </c:pt>
              </c:strCache>
            </c:strRef>
          </c:cat>
          <c:val>
            <c:numRef>
              <c:f>Sheet1!$E$3:$E$5</c:f>
              <c:numCache>
                <c:formatCode>General</c:formatCode>
                <c:ptCount val="3"/>
                <c:pt idx="0">
                  <c:v>86.5</c:v>
                </c:pt>
                <c:pt idx="1">
                  <c:v>66.67</c:v>
                </c:pt>
                <c:pt idx="2">
                  <c:v>82.67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F1-4AF3-BD90-42E9F22913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5745792"/>
        <c:axId val="125751680"/>
      </c:barChart>
      <c:catAx>
        <c:axId val="125745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751680"/>
        <c:crosses val="autoZero"/>
        <c:auto val="1"/>
        <c:lblAlgn val="ctr"/>
        <c:lblOffset val="100"/>
        <c:noMultiLvlLbl val="0"/>
      </c:catAx>
      <c:valAx>
        <c:axId val="125751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74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0.61842</cdr:x>
      <cdr:y>0.14655</cdr:y>
    </cdr:from>
    <cdr:to>
      <cdr:x>0.70217</cdr:x>
      <cdr:y>0.30274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34A8EAB-4887-C773-9379-14B9753BD2CB}"/>
            </a:ext>
          </a:extLst>
        </cdr:cNvPr>
        <cdr:cNvSpPr txBox="1"/>
      </cdr:nvSpPr>
      <cdr:spPr>
        <a:xfrm xmlns:a="http://schemas.openxmlformats.org/drawingml/2006/main">
          <a:off x="6751874" y="85799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0.56772</cdr:x>
      <cdr:y>0.03085</cdr:y>
    </cdr:from>
    <cdr:to>
      <cdr:x>0.78582</cdr:x>
      <cdr:y>0.12012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926D8C0-E23B-FD1E-063E-534CDE8CB454}"/>
            </a:ext>
          </a:extLst>
        </cdr:cNvPr>
        <cdr:cNvSpPr txBox="1"/>
      </cdr:nvSpPr>
      <cdr:spPr>
        <a:xfrm xmlns:a="http://schemas.openxmlformats.org/drawingml/2006/main">
          <a:off x="6282943" y="184188"/>
          <a:ext cx="2413713" cy="5330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t-LT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Neįvertinta</a:t>
          </a:r>
          <a:r>
            <a:rPr lang="en-US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lt-LT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5,3  %</a:t>
          </a:r>
          <a:endParaRPr lang="en-US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0.15415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A776F103-144B-4565-A391-5DCA401FD4E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647014" y="-1765426"/>
          <a:ext cx="7212471" cy="602115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B216F1-A487-6141-BE73-BCFF633BBA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7240BD-A6DB-4145-986F-074A06A3D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A721266F-4811-5249-8447-4BBF36FA167B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02BCE-7367-F749-AF14-3EA6EF445F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901A8-DB78-7B42-9AF4-8323B01EBE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481968F4-68D2-F24D-B6E5-49781D30C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3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B8508B3B-7D1A-2944-891A-746EFB2446D5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D6331CC-8A06-6844-B66C-D2205B6DB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52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6331CC-8A06-6844-B66C-D2205B6DB5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2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136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559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3410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5869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4918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6922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6D6331CC-8A06-6844-B66C-D2205B6DB553}" type="slidenum">
              <a:rPr lang="en-US">
                <a:solidFill>
                  <a:prstClr val="black"/>
                </a:solidFill>
                <a:latin typeface="Calibri"/>
              </a:rPr>
              <a:pPr defTabSz="929305">
                <a:defRPr/>
              </a:pPr>
              <a:t>19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7098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6943344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F221-997F-ED49-809C-691CF821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1704110"/>
            <a:ext cx="10674096" cy="2898244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Title name sit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amet</a:t>
            </a:r>
            <a:endParaRPr lang="en-GB" cap="all" dirty="0">
              <a:latin typeface="Rando" pitchFamily="2" charset="77"/>
              <a:ea typeface="+mj-ea"/>
              <a:cs typeface="Rando" pitchFamily="2" charset="77"/>
            </a:endParaRPr>
          </a:p>
          <a:p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dolor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delenit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augue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11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0237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9D824D-901D-534F-A3DF-45E978844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018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E252206-42D5-D847-BE35-DDBBCC0E17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6019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8F16DF9-0B8E-B844-81F8-8A49EAC030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2"/>
            <a:ext cx="5078009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59ACDB6-E28F-7640-AB17-4ACE9C31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362035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538886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5389563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77749F-8390-E243-ADCB-58126340A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72300" y="0"/>
            <a:ext cx="5219700" cy="685800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CA5C77E7-B9F8-4E40-BB44-C84CB6A9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CA13886-5608-4848-ABA7-8B1690CF9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1"/>
            <a:ext cx="5085723" cy="308066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55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33794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Title name lorem </a:t>
            </a:r>
            <a:r>
              <a:rPr lang="en-GB" dirty="0" err="1"/>
              <a:t>laoreet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ipsum long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14FC6B4-6C83-694F-ABD9-039F4F7B971D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55639" y="2327275"/>
            <a:ext cx="10337944" cy="35544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1CB6C9A1-E5D3-004F-B30C-FD7B186E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1C05F0C5-5E0E-0541-9928-23C9A7295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55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78598"/>
            <a:ext cx="3408240" cy="133003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Phone: (8 46) 39 8908</a:t>
            </a:r>
          </a:p>
          <a:p>
            <a:r>
              <a:rPr lang="en-US" dirty="0"/>
              <a:t>Email: </a:t>
            </a:r>
            <a:r>
              <a:rPr lang="en-US" dirty="0" err="1"/>
              <a:t>informacija@ku.lt</a:t>
            </a:r>
            <a:endParaRPr lang="en-US" dirty="0"/>
          </a:p>
          <a:p>
            <a:r>
              <a:rPr lang="en-US" dirty="0"/>
              <a:t>Web: </a:t>
            </a:r>
            <a:r>
              <a:rPr lang="en-US" dirty="0" err="1"/>
              <a:t>ku.lt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48F23E-95A5-D34A-AE4F-61DCCD2D3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8129" y="4969560"/>
            <a:ext cx="4593360" cy="1330037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FFFFFF"/>
                </a:solidFill>
                <a:latin typeface="Space Grotesk Medium" pitchFamily="2" charset="77"/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4D1"/>
              </a:buClr>
              <a:buSzPct val="130000"/>
              <a:buFont typeface="System Font Regular"/>
              <a:buNone/>
              <a:tabLst/>
              <a:defRPr/>
            </a:pPr>
            <a:r>
              <a:rPr lang="lt-LT" dirty="0"/>
              <a:t>Klaipėdos universiteto miestelis</a:t>
            </a:r>
          </a:p>
          <a:p>
            <a:r>
              <a:rPr lang="en-US" dirty="0" err="1"/>
              <a:t>Herkaus</a:t>
            </a:r>
            <a:r>
              <a:rPr lang="en-US" dirty="0"/>
              <a:t> </a:t>
            </a:r>
            <a:r>
              <a:rPr lang="en-US" dirty="0" err="1"/>
              <a:t>Manto</a:t>
            </a:r>
            <a:r>
              <a:rPr lang="en-US" dirty="0"/>
              <a:t> g. </a:t>
            </a:r>
          </a:p>
          <a:p>
            <a:r>
              <a:rPr lang="en-US" dirty="0"/>
              <a:t>84</a:t>
            </a:r>
            <a:r>
              <a:rPr lang="lt-LT" dirty="0"/>
              <a:t>92294, Klaipėda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9384C7A-DF3F-4A43-8DD4-55607F417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175" y="2465593"/>
            <a:ext cx="10646664" cy="1926813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rgbClr val="FFFFFF"/>
                </a:solidFill>
              </a:defRPr>
            </a:lvl1pPr>
          </a:lstStyle>
          <a:p>
            <a:r>
              <a:rPr lang="lt-LT" cap="all" dirty="0">
                <a:latin typeface="Rando" pitchFamily="2" charset="77"/>
                <a:ea typeface="+mj-ea"/>
                <a:cs typeface="Rando" pitchFamily="2" charset="77"/>
              </a:rPr>
              <a:t>Ačiū už dėmesį.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74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05397-1F87-F14A-ACB1-BA54218D2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518648" cy="3629764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 err="1"/>
              <a:t>SubTitle</a:t>
            </a:r>
            <a:r>
              <a:rPr lang="en-GB" dirty="0"/>
              <a:t> name sit </a:t>
            </a:r>
            <a:r>
              <a:rPr lang="en-GB" dirty="0" err="1"/>
              <a:t>amet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delenit</a:t>
            </a:r>
            <a:r>
              <a:rPr lang="en-GB" dirty="0"/>
              <a:t> </a:t>
            </a:r>
            <a:r>
              <a:rPr lang="en-GB" dirty="0" err="1"/>
              <a:t>augue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4FD66A-C518-6449-9B72-E4F39E7163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7821168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74B2D354-5C62-1546-905E-5EA0E7757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5807EA1C-0B7D-104F-BD2D-AD921CA7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2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708050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ECA5613-BBA8-3247-8C23-C6C11CB92A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7080504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BBEAD1B-79C1-7644-925C-4BE866F2AE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10391331" cy="3080660"/>
          </a:xfrm>
        </p:spPr>
        <p:txBody>
          <a:bodyPr numCol="2" spcCol="68400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endParaRPr lang="en-GB" dirty="0"/>
          </a:p>
          <a:p>
            <a:pPr lvl="0"/>
            <a:endParaRPr lang="en-GB" dirty="0"/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 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AB665C60-CFE9-6C4F-849D-5F21A322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E9E9118-CA02-1A46-BF34-27EEA114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F5F7C9D-B18B-DB44-B48A-087CF275FE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604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FC9A1E51-B952-2D43-9A5E-C1619A3266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34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EBEF01F2-4A47-074E-9A98-1AB491A6B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13C932D9-9C52-AA46-9D45-4CFE4F24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3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1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2" y="3172698"/>
            <a:ext cx="3184460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17DD34E-063D-3544-8558-07E6B7496F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03427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9ACEB0C-0E5A-E84E-98DC-0866BA5F9A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2727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72D5925-2ACA-B14E-9384-DC6451D6E8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52233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A5CEC0E-7A24-7846-9AD5-63784A7ECF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51533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388E1294-6D5F-3943-8D82-D6CD173B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E09680DF-DA23-5446-B0D4-85C80DD5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2E3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BAFD4-14C8-DF4F-9B7E-EC9E4551AE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994136" cy="5037940"/>
          </a:xfrm>
        </p:spPr>
        <p:txBody>
          <a:bodyPr anchor="ctr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„Lorem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“</a:t>
            </a:r>
            <a:endParaRPr lang="en-US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4ECD8BB-E8B8-A642-86E4-03FB3C475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AF5DAD8-2FAC-EF41-8DF8-A00100F8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0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52AB1442-B251-F64D-BE4D-A87573ADD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08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62BA00-DF4C-C442-9442-DCB113D6A9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22605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DAAB076-4FC2-794D-BDFA-71B64573B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A457828-4A46-C645-8FE1-7935672FFA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48C7443-5B90-2E42-8A23-6C51F3D0BA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3B3858C-63E1-C14A-8F32-CD43F89D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8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E42AF1-7AD8-7A4F-8FB7-8B1CD6814B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616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50D8542-3CD8-FF48-AAF9-F542954DED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6166" y="5249999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7DB947E-6E27-E14F-A73A-8F357BE9D7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2843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7061E79-3994-6E40-8107-E0E018A5EF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72843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FE3634C-5838-9144-8782-4B74580198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520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790DB474-A66C-8E41-A82E-11B2F75CCB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9520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BF65707C-5733-B049-9ABB-BA2B09172A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0569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B236B4BD-18A5-8347-BCBC-5136C9798B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05696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E79DDB3-EBDA-694E-8566-9F1BC6484E9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641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25BA650A-C2AF-AE41-BE69-10260E3E687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72843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D8142567-A5C1-DC47-A690-040CEFB1AD4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39270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D12546E0-2C18-F048-B922-908B2A35FCA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0569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AFF9FBAA-AD5D-A44C-8273-DE1DD8FC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356E5849-014B-044B-8DAB-E324C4D5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3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1C32FF-65EB-0A49-B966-F80FFF6C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6664" cy="19268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5F679-7423-3B4C-A754-9532BE3F1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97641"/>
            <a:ext cx="10646664" cy="35050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0236B-8E81-E942-83B4-17BE52BD4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198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3A18A-24B4-9E40-80B1-0BEECEC88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1664" y="62198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3" r:id="rId4"/>
    <p:sldLayoutId id="2147483658" r:id="rId5"/>
    <p:sldLayoutId id="2147483652" r:id="rId6"/>
    <p:sldLayoutId id="2147483651" r:id="rId7"/>
    <p:sldLayoutId id="2147483655" r:id="rId8"/>
    <p:sldLayoutId id="2147483659" r:id="rId9"/>
    <p:sldLayoutId id="2147483654" r:id="rId10"/>
    <p:sldLayoutId id="2147483656" r:id="rId11"/>
    <p:sldLayoutId id="2147483660" r:id="rId12"/>
    <p:sldLayoutId id="214748366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 cap="all" baseline="0">
          <a:solidFill>
            <a:srgbClr val="2E34D1"/>
          </a:solidFill>
          <a:latin typeface="Rando" pitchFamily="2" charset="77"/>
          <a:ea typeface="+mj-ea"/>
          <a:cs typeface="Rando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176" y="5315451"/>
            <a:ext cx="11095551" cy="8463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Visuomenės sveikatos specialistė</a:t>
            </a:r>
          </a:p>
          <a:p>
            <a:pPr algn="ctr">
              <a:lnSpc>
                <a:spcPct val="100000"/>
              </a:lnSpc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Inga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Lukauskienė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7" y="2838875"/>
            <a:ext cx="10964978" cy="219558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t-LT" sz="2800" b="1" noProof="1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</a:t>
            </a:r>
            <a:r>
              <a:rPr kumimoji="0" lang="lt-LT" sz="28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laipėdos</a:t>
            </a: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miesto lopšelį-darželį ,,</a:t>
            </a:r>
            <a:r>
              <a:rPr lang="lt-LT" sz="2800" b="1" dirty="0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Atžalynas</a:t>
            </a: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”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lankančių vaikų profilaktinių sveikatos patikrinimų</a:t>
            </a: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2025-2026 m. m. duomenų analizė</a:t>
            </a:r>
            <a:br>
              <a:rPr kumimoji="0" lang="lt-LT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GB" sz="3500" cap="all" dirty="0">
              <a:solidFill>
                <a:srgbClr val="F0A334"/>
              </a:solidFill>
              <a:latin typeface="Montserrat Medium" pitchFamily="2" charset="0"/>
              <a:ea typeface="+mj-ea"/>
              <a:cs typeface="Rando" pitchFamily="2" charset="7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132" y="467517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46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-492034" y="2905780"/>
            <a:ext cx="1244533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FIZINIO LAVINIMO </a:t>
            </a:r>
            <a:r>
              <a:rPr lang="lt-LT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GRUPĖS</a:t>
            </a:r>
            <a:endParaRPr kumimoji="0" lang="en-US" sz="3000" b="0" i="0" u="none" strike="noStrike" kern="1200" cap="none" spc="0" normalizeH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139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A799D80-5C3C-4D84-80E9-1FA3667C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9" y="203702"/>
            <a:ext cx="9226194" cy="1149491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Vaikų pasiskirstymas pagal fizinio ugdymo grupes </a:t>
            </a:r>
            <a:b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2023/2024 - 2024/2025 – 2025/2026 M.M. 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(proc.)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9D42C4F-D37D-45C8-9287-B43E4556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7" name="Turinio vietos rezervavimo ženklas 3">
            <a:extLst>
              <a:ext uri="{FF2B5EF4-FFF2-40B4-BE49-F238E27FC236}">
                <a16:creationId xmlns:a16="http://schemas.microsoft.com/office/drawing/2014/main" id="{78CF1E3F-5F11-407D-8ED2-FDD04B1A8E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6443724"/>
              </p:ext>
            </p:extLst>
          </p:nvPr>
        </p:nvGraphicFramePr>
        <p:xfrm>
          <a:off x="670540" y="1353193"/>
          <a:ext cx="10723500" cy="4759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5">
            <a:extLst>
              <a:ext uri="{FF2B5EF4-FFF2-40B4-BE49-F238E27FC236}">
                <a16:creationId xmlns:a16="http://schemas.microsoft.com/office/drawing/2014/main" id="{78C1B7AB-6FA5-4142-7CEB-F07B82AE1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702"/>
            <a:ext cx="2658414" cy="601277"/>
          </a:xfrm>
          <a:prstGeom prst="rect">
            <a:avLst/>
          </a:prstGeom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A295F1C3-9127-53D6-B4B0-AE37926D3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3049" y="6318607"/>
            <a:ext cx="6189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 - Vaikų sveikatos stebėsenos informacinė sistema (VSSIS)</a:t>
            </a:r>
          </a:p>
        </p:txBody>
      </p:sp>
    </p:spTree>
    <p:extLst>
      <p:ext uri="{BB962C8B-B14F-4D97-AF65-F5344CB8AC3E}">
        <p14:creationId xmlns:p14="http://schemas.microsoft.com/office/powerpoint/2010/main" val="1355290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-404073" y="3013501"/>
            <a:ext cx="1244533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DANTŲ </a:t>
            </a:r>
            <a:r>
              <a:rPr kumimoji="0" lang="lt-LT" altLang="lt-LT" sz="3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BŪKLĖ</a:t>
            </a:r>
            <a:endParaRPr kumimoji="0" lang="en-US" sz="3000" b="0" i="0" u="none" strike="noStrike" kern="1200" cap="none" spc="0" normalizeH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224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7D0F48D-AF35-4328-956B-9AB032C4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419" y="-40036"/>
            <a:ext cx="8202427" cy="1086044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Dantų ėduonies intensyvumo (kpi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+KPI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indeksas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2024/2025 </a:t>
            </a:r>
            <a:r>
              <a:rPr lang="lt-LT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.- 20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2026 m.m</a:t>
            </a:r>
            <a: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D15348CB-008E-4339-BA9B-98E40F36DCF9}"/>
              </a:ext>
            </a:extLst>
          </p:cNvPr>
          <p:cNvSpPr/>
          <p:nvPr/>
        </p:nvSpPr>
        <p:spPr>
          <a:xfrm>
            <a:off x="8834079" y="1201124"/>
            <a:ext cx="2592288" cy="1461204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kpi+KPI indekso ribos: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Labai žemas - mažiau nei 1,2.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Žemas - 1,2-2,6.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Vidutinis 2,7-4,4.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Aukštas 4,5-6,5.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Labai aukštas - daugiau nei 6,5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lt-LT" altLang="lt-LT" sz="16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BA50A40-2265-4F4A-B520-9576C21136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6959926"/>
              </p:ext>
            </p:extLst>
          </p:nvPr>
        </p:nvGraphicFramePr>
        <p:xfrm>
          <a:off x="279159" y="1475984"/>
          <a:ext cx="7212472" cy="4326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tačiakampis 8">
            <a:extLst>
              <a:ext uri="{FF2B5EF4-FFF2-40B4-BE49-F238E27FC236}">
                <a16:creationId xmlns:a16="http://schemas.microsoft.com/office/drawing/2014/main" id="{11C03E38-2845-47C1-856F-6AF7C00BB19E}"/>
              </a:ext>
            </a:extLst>
          </p:cNvPr>
          <p:cNvSpPr/>
          <p:nvPr/>
        </p:nvSpPr>
        <p:spPr>
          <a:xfrm>
            <a:off x="178050" y="6229938"/>
            <a:ext cx="6702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 - Vaikų sveikatos stebėsenos informacinė sistema (VSSIS)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B08DFABD-AB04-48BF-B232-DCC8AA46C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1" y="258731"/>
            <a:ext cx="2526762" cy="571500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D404DCC0-8139-BA16-A4F5-B8F195BCE3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951970"/>
              </p:ext>
            </p:extLst>
          </p:nvPr>
        </p:nvGraphicFramePr>
        <p:xfrm>
          <a:off x="7282543" y="2817444"/>
          <a:ext cx="4630298" cy="3658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59014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C94A02-8450-4C63-901E-AA0FB5E8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114" y="280693"/>
            <a:ext cx="11059886" cy="927621"/>
          </a:xfrm>
        </p:spPr>
        <p:txBody>
          <a:bodyPr/>
          <a:lstStyle/>
          <a:p>
            <a:pPr algn="ctr"/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Vaikai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turintys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sveikus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dantis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2024/2025 </a:t>
            </a:r>
            <a:r>
              <a:rPr lang="lt-LT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- 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/202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m.m.</a:t>
            </a:r>
            <a: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28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D9DC9DA-20FE-4EA5-AADD-5C783ACF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90" y="6384256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181F1B6E-E2DB-48B7-BA07-DBF72A40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467E9C3E-6B40-4A77-BD13-25497B7B10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1230567"/>
              </p:ext>
            </p:extLst>
          </p:nvPr>
        </p:nvGraphicFramePr>
        <p:xfrm>
          <a:off x="973401" y="1003302"/>
          <a:ext cx="10245198" cy="5725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5">
            <a:extLst>
              <a:ext uri="{FF2B5EF4-FFF2-40B4-BE49-F238E27FC236}">
                <a16:creationId xmlns:a16="http://schemas.microsoft.com/office/drawing/2014/main" id="{66B03436-DF69-8013-769C-9180B25F31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1" y="258731"/>
            <a:ext cx="2526762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05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8DC2ED-70E4-435D-A114-1BAA3A72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95579"/>
            <a:ext cx="10337944" cy="470776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Apibendrinimas (1)</a:t>
            </a:r>
            <a:b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2967E23-CE3C-4A52-96BF-F8EC9049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B5605-C213-4EF6-9870-0E604483E106}"/>
              </a:ext>
            </a:extLst>
          </p:cNvPr>
          <p:cNvSpPr txBox="1"/>
          <p:nvPr/>
        </p:nvSpPr>
        <p:spPr>
          <a:xfrm>
            <a:off x="542544" y="1405246"/>
            <a:ext cx="11355047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♦ 20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5 – 2026 m. m. profilaktiškai sveikatą pasitikrino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vaikų. Dantų ir žandikaulių įvertinimą atliko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taip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pat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 proc. vaikų. </a:t>
            </a:r>
          </a:p>
          <a:p>
            <a:pPr lvl="0" algn="just"/>
            <a:endParaRPr lang="lt-LT" sz="27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♦ Įsigaliojus naujai Mokinio sveikatos pažymėjimo formai, nebenurodomi vaikų organų sistemų sutrikimai, bet šeimos gydytojas pateikia bendras arba specialiąsias rekomendacijas, kurių turi būti laikomasi vaikams dalyvaujant ugdymo veikloje. 6,44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 buvo nurodytos bendros ir  4,9 proc. vaikų – specialiosios rekomendacijos. Pritaikytas maitinimas buvo paskirtas 2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proc.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vaikų (4 vaikai).</a:t>
            </a:r>
          </a:p>
          <a:p>
            <a:pPr lvl="0" algn="just"/>
            <a:endParaRPr lang="lt-LT" sz="27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lt-LT" sz="27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lt-LT" sz="2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3D802B0C-F6ED-C162-446F-C0A57D97C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99" y="448299"/>
            <a:ext cx="2716045" cy="61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8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3">
            <a:extLst>
              <a:ext uri="{FF2B5EF4-FFF2-40B4-BE49-F238E27FC236}">
                <a16:creationId xmlns:a16="http://schemas.microsoft.com/office/drawing/2014/main" id="{8AE33329-FEED-45D3-B84A-0A4D2FD55BB2}"/>
              </a:ext>
            </a:extLst>
          </p:cNvPr>
          <p:cNvSpPr/>
          <p:nvPr/>
        </p:nvSpPr>
        <p:spPr>
          <a:xfrm>
            <a:off x="541699" y="1390671"/>
            <a:ext cx="1110860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♦ Profilaktinio sveikatos patikrinimo metu šeimos gydytojas išmatuoja vaiko ūgį, svorį, rezultatus įrašo į elektroninį Mokinio sveikatos pažymėjimą, kuriame automatiškai apskaičiuojama kūno masės indekso (toliau – KMI) skaitinė reikšmė ir KMI įvertinimas: per mažas svoris, normalus svoris, antsvoris ar nutukimas.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t-LT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lvl="0" algn="just"/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♦ 20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5 - 2026 m.m. 60 proc. vaikų turi normalų kūno svorį,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3,0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 proc.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  - antsvorį, </a:t>
            </a:r>
          </a:p>
          <a:p>
            <a:pPr lvl="0" algn="just"/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30,69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proc.</a:t>
            </a:r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per mažą svorį, 1,0 proc. vaikų yra nutukę.</a:t>
            </a:r>
          </a:p>
          <a:p>
            <a:pPr lvl="0" algn="just"/>
            <a:endParaRPr lang="lt-LT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♦ 20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5 – 2026 m.m. 100,0 proc. vaikų priskirti pagrindinei fizinio ugdymo grupei. 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Pagrindinei fizinio ugdymo grupei priskiriami visiškai sveiki ar turintys nedidelių sveikatos sutrikimų (nedidelio laipsnio regos sutrikimai, netaisyklinga laikysena, funkciniai negalavimai ir pan.) vaikai. </a:t>
            </a:r>
          </a:p>
          <a:p>
            <a:pPr lvl="0"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tačiakampis 5">
            <a:extLst>
              <a:ext uri="{FF2B5EF4-FFF2-40B4-BE49-F238E27FC236}">
                <a16:creationId xmlns:a16="http://schemas.microsoft.com/office/drawing/2014/main" id="{5EB4323F-0C4A-4845-B6D7-E66A659E6916}"/>
              </a:ext>
            </a:extLst>
          </p:cNvPr>
          <p:cNvSpPr/>
          <p:nvPr/>
        </p:nvSpPr>
        <p:spPr>
          <a:xfrm>
            <a:off x="4061099" y="605259"/>
            <a:ext cx="3906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altLang="lt-LT" sz="2800" b="1" cap="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Apibendrinimas (2)</a:t>
            </a:r>
            <a:endParaRPr lang="lt-LT" dirty="0">
              <a:solidFill>
                <a:srgbClr val="C00000"/>
              </a:solidFill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340EBBC2-4297-42FB-A3C0-1076FE495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99" y="448299"/>
            <a:ext cx="2716045" cy="61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46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ačiakampis 4">
            <a:extLst>
              <a:ext uri="{FF2B5EF4-FFF2-40B4-BE49-F238E27FC236}">
                <a16:creationId xmlns:a16="http://schemas.microsoft.com/office/drawing/2014/main" id="{D2921466-0614-4561-B321-16F38E7C1071}"/>
              </a:ext>
            </a:extLst>
          </p:cNvPr>
          <p:cNvSpPr/>
          <p:nvPr/>
        </p:nvSpPr>
        <p:spPr>
          <a:xfrm>
            <a:off x="4015832" y="605259"/>
            <a:ext cx="3906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altLang="lt-LT" sz="2800" b="1" cap="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Apibendrinimas (3)</a:t>
            </a:r>
            <a:endParaRPr lang="lt-LT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E1CA11-E8D5-4387-9C45-8668EDD1D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14" y="539390"/>
            <a:ext cx="2993689" cy="677109"/>
          </a:xfrm>
          <a:prstGeom prst="rect">
            <a:avLst/>
          </a:prstGeom>
        </p:spPr>
      </p:pic>
      <p:sp>
        <p:nvSpPr>
          <p:cNvPr id="7" name="Stačiakampis 6">
            <a:extLst>
              <a:ext uri="{FF2B5EF4-FFF2-40B4-BE49-F238E27FC236}">
                <a16:creationId xmlns:a16="http://schemas.microsoft.com/office/drawing/2014/main" id="{F6F4FA4A-CFFB-4EE8-8C36-F452B91ADE0D}"/>
              </a:ext>
            </a:extLst>
          </p:cNvPr>
          <p:cNvSpPr/>
          <p:nvPr/>
        </p:nvSpPr>
        <p:spPr>
          <a:xfrm>
            <a:off x="606582" y="2128061"/>
            <a:ext cx="1034811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Gydytojas, įvertinęs ėduonies pažeistų, plombuotų ir išrautų dantų skaičių, įrašo rezultatus pažymėjime ties raidėmis k, p, i (pieniniai dantys) ir ties raidėmis K, P, I (nuolatiniai dantys) – apskaičiuojamas dantų ėduonies intensyvumo rodiklis.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2025 - 2026 m. m. vaikų, turinčių labai žemą bendrą indeksą, dalis 90,1 proc., o labai aukštą 0,99 proc.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– 2026 m. m.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99,51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proc. v</a:t>
            </a:r>
            <a:r>
              <a:rPr lang="lt-LT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aikų</a:t>
            </a:r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neturėjo ėduonies pažeistų dantų.  </a:t>
            </a:r>
          </a:p>
          <a:p>
            <a:pPr algn="just"/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82,67 proc. vaikų neturėjo </a:t>
            </a:r>
            <a:r>
              <a:rPr lang="lt-LT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sąkandžio</a:t>
            </a:r>
            <a:r>
              <a:rPr lang="lt-LT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patologijos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61783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93FDDB-5B18-48E7-ABF8-BFB4AE934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024" y="280692"/>
            <a:ext cx="10337944" cy="808949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Rekomendacijos</a:t>
            </a:r>
            <a:br>
              <a:rPr lang="lt-LT" altLang="lt-LT" sz="28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9D0577C-FFA1-4B8D-BC2B-C3812C52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425FD-4FD4-40E5-AADC-73FF805CB3D4}"/>
              </a:ext>
            </a:extLst>
          </p:cNvPr>
          <p:cNvSpPr txBox="1"/>
          <p:nvPr/>
        </p:nvSpPr>
        <p:spPr>
          <a:xfrm>
            <a:off x="542544" y="1113636"/>
            <a:ext cx="1110319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Tikslinga vaikų tėvus įtraukti į sveikatos stiprinimo veiklas – organizuoti ir vykdyti mokymus, apimančius aiškią, išsamią ir patikimą informaciją apie mitybą, fizinį aktyvumą.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Būtina vaikų sveikatos priežiūrą vykdyti visomis kryptimis, ypatingą dėmesį skiriant regos sutrikimų profilaktikai: tinkamai aplinkai (žaidimų vieta, sėdėjimo poza, apšvietimas, laiko leidimas prie kompiuterio ir televizoriaus), poilsiui (akių mankštelės), bei profilaktiniam regėjimo tikrinimui. Svarbi pilnavertė mityba, tinkama burnos ertmės priežiūra.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Mažinti gyvensenos rizikos veiksnius, kurie sąlygotų kvėpavimo sistemos ligas, didelį dėmesį skiriant profilaktikai (tinkama higiena, mityba, fizinis aktyvumas darbo – poilsio režimas).</a:t>
            </a:r>
          </a:p>
        </p:txBody>
      </p:sp>
    </p:spTree>
    <p:extLst>
      <p:ext uri="{BB962C8B-B14F-4D97-AF65-F5344CB8AC3E}">
        <p14:creationId xmlns:p14="http://schemas.microsoft.com/office/powerpoint/2010/main" val="2280922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9877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-253339" y="3167390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AČIŪ UŽ DĖMESĮ!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641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7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665018" y="162263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VAIKŲ SVEIKATOS ANALIZĖS APRAŠYMAS 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558140" y="2518810"/>
            <a:ext cx="11281559" cy="3597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lt-LT" altLang="lt-LT" sz="3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lt-LT" altLang="lt-LT" sz="2800" dirty="0">
                <a:latin typeface="Times New Roman" pitchFamily="18" charset="0"/>
                <a:cs typeface="Times New Roman" pitchFamily="18" charset="0"/>
              </a:rPr>
              <a:t>Lietuvos Respublikos sveikatos apsaugos ministro </a:t>
            </a:r>
            <a:r>
              <a:rPr lang="nn-NO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2018 m. rugpjūčio 13 d. Nr. V-906</a:t>
            </a:r>
            <a:r>
              <a:rPr lang="lt-LT" altLang="lt-LT" sz="2800" dirty="0">
                <a:latin typeface="Times New Roman" pitchFamily="18" charset="0"/>
                <a:cs typeface="Times New Roman" pitchFamily="18" charset="0"/>
              </a:rPr>
              <a:t> patvirtintos Lietuvos higienos normos HN 75:2016 „Ikimokyklinio ir priešmokyklinio ugdymo programų vykdymo bendrieji sveikatos saugos reikalavimai“ 79 punkte nurodyta, kad </a:t>
            </a:r>
            <a:r>
              <a:rPr lang="lt-LT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švietimo teikėjas, vykdantis ikimokyklinio ir (ar) priešmokyklinio ugdymo programą, turi užtikrinti, kad vaikai ugdymo procese dalyvautų tik teisės akto [13.5] nustatyta tvarka pasitikrinę sveikatą.“</a:t>
            </a:r>
            <a:endParaRPr lang="lt-LT" altLang="lt-LT" sz="28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endParaRPr lang="lt-LT" alt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85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168" y="2708696"/>
            <a:ext cx="10964979" cy="3743863"/>
          </a:xfrm>
        </p:spPr>
        <p:txBody>
          <a:bodyPr>
            <a:noAutofit/>
          </a:bodyPr>
          <a:lstStyle/>
          <a:p>
            <a:pPr algn="ctr"/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 RASITE:</a:t>
            </a:r>
          </a:p>
          <a:p>
            <a:pPr algn="ctr"/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Taikos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76,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Klaipėda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Tel. (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46) 234796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El. p.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info@sveikatosbiuras.lt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www.sveikatosbiuras.lt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www.facebook.com/biuras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78" y="519397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66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783772" y="122959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SVEIKATOS ANALIZĖS APRAŠYMAS (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463137" y="1930451"/>
            <a:ext cx="1150719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lt-LT" altLang="lt-LT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Duomenys apie vaikų sveikatos būklę gaunami iš statistinės apskaitos formos Nr. E027-1 „Mokinio sveikatos pažymėjimas“, patvirtintos Lietuvos Respublikos sveikatos apsaugos ministro 2019 m. gegužės 14 d. įsakymu Nr. V-565 „Dėl elektroninės statistinės apskaitos formos Nr. E027-1 „Mokinio sveikatos pažymėjimas“ patvirtinimo“. </a:t>
            </a:r>
            <a:endParaRPr kumimoji="0" lang="en-US" altLang="lt-L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5108B-D702-448B-A3E9-5FC4CC06493A}"/>
              </a:ext>
            </a:extLst>
          </p:cNvPr>
          <p:cNvSpPr txBox="1"/>
          <p:nvPr/>
        </p:nvSpPr>
        <p:spPr>
          <a:xfrm>
            <a:off x="463138" y="4331108"/>
            <a:ext cx="1137656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•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uo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2020 m. sausio 1 d.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ai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teik</a:t>
            </a:r>
            <a:r>
              <a:rPr kumimoji="0" lang="en-US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iami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 Elektroninės sveikatos paslaugų ir bendradarbiavimo infrastruktūros informacinę sistemą (ESPBI IS). Elektroniniu būdu užpildyti ir pasirašyti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ažymėjimai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perduodami į Higienos instituto Vaikų sveikatos stebėsenos informacinę sistemą (VSS IS). 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755F41A8-3F74-4152-9F67-FCA237509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3" cy="6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2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9" y="269385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225630" y="1296043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SVEIKATOS ANALIZĖS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REZULTATŲ SVARBA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878774" y="2721931"/>
            <a:ext cx="106877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lt-LT" altLang="lt-LT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Kasmetinių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profilaktinių patikrinimų duomenys reikalingi kryptingai planuoti ir įgyvendinti sveikatos priežiūrą įstaigoje, organizuoti tikslesnes sveikatos stiprinimo priemones, susijusias su ligų ir traumų profilaktika.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lt-LT" altLang="lt-LT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9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39400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044279"/>
            <a:ext cx="1244533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PASITIKRINĘ </a:t>
            </a:r>
            <a:r>
              <a:rPr kumimoji="0" lang="lt-LT" altLang="lt-LT" sz="3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SVEIKATĄ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VAIKAI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C2888B6-4BF9-412C-B572-B922F5A8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90" y="257267"/>
            <a:ext cx="8431963" cy="864464"/>
          </a:xfrm>
        </p:spPr>
        <p:txBody>
          <a:bodyPr/>
          <a:lstStyle/>
          <a:p>
            <a:pPr algn="ctr"/>
            <a:r>
              <a:rPr lang="lt-LT" altLang="lt-LT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Pasitikrinę ir nepasitikrinę sveikatą vaikai</a:t>
            </a:r>
            <a:br>
              <a:rPr lang="lt-LT" altLang="lt-LT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2023/2024 </a:t>
            </a:r>
            <a:r>
              <a:rPr lang="lt-LT" altLang="lt-LT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-  2024/2025 </a:t>
            </a:r>
            <a:r>
              <a:rPr lang="lt-LT" altLang="lt-LT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– 2025/2026 M.M.(proc.)</a:t>
            </a: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2C1B8E9-74A4-4B1F-8D72-659652EB95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710676"/>
              </p:ext>
            </p:extLst>
          </p:nvPr>
        </p:nvGraphicFramePr>
        <p:xfrm>
          <a:off x="622245" y="1337618"/>
          <a:ext cx="10703507" cy="4950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tačiakampis 6">
            <a:extLst>
              <a:ext uri="{FF2B5EF4-FFF2-40B4-BE49-F238E27FC236}">
                <a16:creationId xmlns:a16="http://schemas.microsoft.com/office/drawing/2014/main" id="{B83C8A02-FEF4-4099-A0EC-584EE5A42A7F}"/>
              </a:ext>
            </a:extLst>
          </p:cNvPr>
          <p:cNvSpPr/>
          <p:nvPr/>
        </p:nvSpPr>
        <p:spPr>
          <a:xfrm>
            <a:off x="304799" y="6229938"/>
            <a:ext cx="6702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 - Vaikų sveikatos stebėsenos informacinė sistema (VSSIS)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3DA9480B-F4F5-41FD-BDCD-9171328F2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8" y="348701"/>
            <a:ext cx="2395114" cy="54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43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E1FA0BA-9332-E077-5037-0ED80E01B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9F188A6E-9414-31F3-FECB-CEBCF13547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1025104"/>
              </p:ext>
            </p:extLst>
          </p:nvPr>
        </p:nvGraphicFramePr>
        <p:xfrm>
          <a:off x="1561672" y="1367422"/>
          <a:ext cx="9277565" cy="4704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Picture 5">
            <a:extLst>
              <a:ext uri="{FF2B5EF4-FFF2-40B4-BE49-F238E27FC236}">
                <a16:creationId xmlns:a16="http://schemas.microsoft.com/office/drawing/2014/main" id="{4F9FF99F-57D8-350F-8712-533C27A48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0" y="250377"/>
            <a:ext cx="2288525" cy="517616"/>
          </a:xfrm>
          <a:prstGeom prst="rect">
            <a:avLst/>
          </a:prstGeom>
        </p:spPr>
      </p:pic>
      <p:sp>
        <p:nvSpPr>
          <p:cNvPr id="15" name="Stačiakampis 14">
            <a:extLst>
              <a:ext uri="{FF2B5EF4-FFF2-40B4-BE49-F238E27FC236}">
                <a16:creationId xmlns:a16="http://schemas.microsoft.com/office/drawing/2014/main" id="{C1A5B3B7-E9CD-5A65-62D6-20C77C0F2C8D}"/>
              </a:ext>
            </a:extLst>
          </p:cNvPr>
          <p:cNvSpPr/>
          <p:nvPr/>
        </p:nvSpPr>
        <p:spPr>
          <a:xfrm>
            <a:off x="178050" y="6293312"/>
            <a:ext cx="6702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 - Vaikų sveikatos stebėsenos informacinė sistema (VSSIS)</a:t>
            </a:r>
          </a:p>
        </p:txBody>
      </p:sp>
      <p:sp>
        <p:nvSpPr>
          <p:cNvPr id="16" name="Pavadinimas 1">
            <a:extLst>
              <a:ext uri="{FF2B5EF4-FFF2-40B4-BE49-F238E27FC236}">
                <a16:creationId xmlns:a16="http://schemas.microsoft.com/office/drawing/2014/main" id="{A265C24B-578F-E631-94F2-6F17A8202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932" y="283030"/>
            <a:ext cx="9470497" cy="1338942"/>
          </a:xfrm>
        </p:spPr>
        <p:txBody>
          <a:bodyPr/>
          <a:lstStyle/>
          <a:p>
            <a:pPr algn="ctr"/>
            <a:r>
              <a:rPr lang="lt-LT" altLang="lt-LT" sz="2400" b="1" cap="none" dirty="0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2023/2024 – 2024/2025  - 2025/2026 </a:t>
            </a:r>
            <a:r>
              <a:rPr lang="lt-LT" altLang="lt-LT" sz="2400" b="1" cap="none" dirty="0" err="1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m.m</a:t>
            </a:r>
            <a:r>
              <a:rPr lang="lt-LT" altLang="lt-LT" sz="2400" b="1" cap="none" dirty="0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. </a:t>
            </a:r>
            <a:br>
              <a:rPr lang="lt-LT" altLang="lt-LT" sz="2400" b="1" cap="none" dirty="0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lt-LT" altLang="lt-LT" sz="2400" b="1" cap="none" dirty="0">
                <a:solidFill>
                  <a:srgbClr val="C0000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mokinių sveikatos duomenų analizė (proc.)</a:t>
            </a:r>
            <a:endParaRPr lang="en-US" sz="2400" cap="non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934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88581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550718" y="3044279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KŪNO MASĖS INDEKSAS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(TOLIAU – KMI)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697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1CF02C-5189-4E35-8064-B3A69C47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14" y="23774"/>
            <a:ext cx="11756571" cy="1258761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Vaikų pasiskirstymas pagal KMI, </a:t>
            </a:r>
            <a:b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2025-20256 </a:t>
            </a:r>
            <a:r>
              <a:rPr lang="lt-LT" altLang="lt-LT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10F08EC-004E-4402-A6C0-94BBF8589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135" y="6212182"/>
            <a:ext cx="5760021" cy="344932"/>
          </a:xfrm>
        </p:spPr>
        <p:txBody>
          <a:bodyPr/>
          <a:lstStyle/>
          <a:p>
            <a:r>
              <a:rPr lang="lt-LT" altLang="lt-LT" sz="2800" i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Šaltinis: VSS IS</a:t>
            </a: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869F13-6F17-4E67-890B-BA1DDB50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4EBA5BD-5682-41D1-B683-993825306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044143"/>
              </p:ext>
            </p:extLst>
          </p:nvPr>
        </p:nvGraphicFramePr>
        <p:xfrm>
          <a:off x="440054" y="1623317"/>
          <a:ext cx="11067002" cy="5970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5">
            <a:extLst>
              <a:ext uri="{FF2B5EF4-FFF2-40B4-BE49-F238E27FC236}">
                <a16:creationId xmlns:a16="http://schemas.microsoft.com/office/drawing/2014/main" id="{2FDD8D18-F671-4B61-10B3-FDE5F6DC5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702"/>
            <a:ext cx="2658414" cy="60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818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2E34D0"/>
      </a:dk2>
      <a:lt2>
        <a:srgbClr val="FEFFFF"/>
      </a:lt2>
      <a:accent1>
        <a:srgbClr val="8D95CC"/>
      </a:accent1>
      <a:accent2>
        <a:srgbClr val="2E34D0"/>
      </a:accent2>
      <a:accent3>
        <a:srgbClr val="D5D7E8"/>
      </a:accent3>
      <a:accent4>
        <a:srgbClr val="151967"/>
      </a:accent4>
      <a:accent5>
        <a:srgbClr val="626A92"/>
      </a:accent5>
      <a:accent6>
        <a:srgbClr val="040415"/>
      </a:accent6>
      <a:hlink>
        <a:srgbClr val="000000"/>
      </a:hlink>
      <a:folHlink>
        <a:srgbClr val="8D95C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1992</TotalTime>
  <Words>1001</Words>
  <Application>Microsoft Office PowerPoint</Application>
  <PresentationFormat>Plačiaekranė</PresentationFormat>
  <Paragraphs>100</Paragraphs>
  <Slides>20</Slides>
  <Notes>8</Notes>
  <HiddenSlides>0</HiddenSlides>
  <MMClips>0</MMClips>
  <ScaleCrop>false</ScaleCrop>
  <HeadingPairs>
    <vt:vector size="6" baseType="variant">
      <vt:variant>
        <vt:lpstr>Naudojami šriftai</vt:lpstr>
      </vt:variant>
      <vt:variant>
        <vt:i4>8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20</vt:i4>
      </vt:variant>
    </vt:vector>
  </HeadingPairs>
  <TitlesOfParts>
    <vt:vector size="29" baseType="lpstr">
      <vt:lpstr>Arial</vt:lpstr>
      <vt:lpstr>Calibri</vt:lpstr>
      <vt:lpstr>Montserrat Medium</vt:lpstr>
      <vt:lpstr>Rando</vt:lpstr>
      <vt:lpstr>System Font Regular</vt:lpstr>
      <vt:lpstr>Space Grotesk</vt:lpstr>
      <vt:lpstr>Space Grotesk Medium</vt:lpstr>
      <vt:lpstr>Times New Roman</vt:lpstr>
      <vt:lpstr>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Pasitikrinę ir nepasitikrinę sveikatą vaikai 2023/2024 m.M. -  2024/2025 m.m. – 2025/2026 M.M.(proc.)</vt:lpstr>
      <vt:lpstr>2023/2024 – 2024/2025  - 2025/2026 m.m.  mokinių sveikatos duomenų analizė (proc.)</vt:lpstr>
      <vt:lpstr>„PowerPoint“ pateiktis</vt:lpstr>
      <vt:lpstr>Vaikų pasiskirstymas pagal KMI,  2025-20256 m.M. (proc.)</vt:lpstr>
      <vt:lpstr>„PowerPoint“ pateiktis</vt:lpstr>
      <vt:lpstr>Vaikų pasiskirstymas pagal fizinio ugdymo grupes  2023/2024 - 2024/2025 – 2025/2026 M.M. (proc.)</vt:lpstr>
      <vt:lpstr>„PowerPoint“ pateiktis</vt:lpstr>
      <vt:lpstr>Dantų ėduonies intensyvumo (kpi+KPI) indeksas  2024/2025 m.m.- 2025/2026 m.m.</vt:lpstr>
      <vt:lpstr>Vaikai, turintys sveikus dantis,  2024/2025 m.m. - 2025/2026 m.m. </vt:lpstr>
      <vt:lpstr>Apibendrinimas (1)   </vt:lpstr>
      <vt:lpstr>„PowerPoint“ pateiktis</vt:lpstr>
      <vt:lpstr>„PowerPoint“ pateiktis</vt:lpstr>
      <vt:lpstr>Rekomendacijos 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Aiste Ginaityte</dc:creator>
  <cp:lastModifiedBy>Sveikatos Biuras</cp:lastModifiedBy>
  <cp:revision>99</cp:revision>
  <cp:lastPrinted>2023-12-07T09:07:07Z</cp:lastPrinted>
  <dcterms:created xsi:type="dcterms:W3CDTF">2019-07-24T07:24:43Z</dcterms:created>
  <dcterms:modified xsi:type="dcterms:W3CDTF">2025-11-10T12:09:55Z</dcterms:modified>
</cp:coreProperties>
</file>